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24" autoAdjust="0"/>
  </p:normalViewPr>
  <p:slideViewPr>
    <p:cSldViewPr>
      <p:cViewPr varScale="1">
        <p:scale>
          <a:sx n="85" d="100"/>
          <a:sy n="85" d="100"/>
        </p:scale>
        <p:origin x="154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bg>
      <p:bgRef idx="1001">
        <a:schemeClr val="bg1"/>
      </p:bgRef>
    </p:bg>
    <p:spTree>
      <p:nvGrpSpPr>
        <p:cNvPr id="1" name=""/>
        <p:cNvGrpSpPr/>
        <p:nvPr/>
      </p:nvGrpSpPr>
      <p:grpSpPr>
        <a:xfrm>
          <a:off x="0" y="0"/>
          <a:ext cx="0" cy="0"/>
          <a:chOff x="0" y="0"/>
          <a:chExt cx="0" cy="0"/>
        </a:xfrm>
      </p:grpSpPr>
      <p:sp>
        <p:nvSpPr>
          <p:cNvPr id="8" name="Antraštė 7"/>
          <p:cNvSpPr>
            <a:spLocks noGrp="1"/>
          </p:cNvSpPr>
          <p:nvPr>
            <p:ph type="ctrTitle"/>
          </p:nvPr>
        </p:nvSpPr>
        <p:spPr>
          <a:xfrm>
            <a:off x="2286000" y="3124200"/>
            <a:ext cx="6172200" cy="1894362"/>
          </a:xfrm>
        </p:spPr>
        <p:txBody>
          <a:bodyPr/>
          <a:lstStyle>
            <a:lvl1pPr>
              <a:defRPr b="1"/>
            </a:lvl1pPr>
          </a:lstStyle>
          <a:p>
            <a:r>
              <a:rPr kumimoji="0" lang="lt-LT"/>
              <a:t>Spustelėkite, jei norite keisite ruoš. pav. stilių</a:t>
            </a:r>
            <a:endParaRPr kumimoji="0" lang="en-US"/>
          </a:p>
        </p:txBody>
      </p:sp>
      <p:sp>
        <p:nvSpPr>
          <p:cNvPr id="9" name="Paantraštė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t-LT"/>
              <a:t>Spustelėkite ruošinio paantraštės stiliui keisti</a:t>
            </a:r>
            <a:endParaRPr kumimoji="0" lang="en-US"/>
          </a:p>
        </p:txBody>
      </p:sp>
      <p:sp>
        <p:nvSpPr>
          <p:cNvPr id="28" name="Datos vietos rezervavimo ženklas 27"/>
          <p:cNvSpPr>
            <a:spLocks noGrp="1"/>
          </p:cNvSpPr>
          <p:nvPr>
            <p:ph type="dt" sz="half" idx="10"/>
          </p:nvPr>
        </p:nvSpPr>
        <p:spPr bwMode="auto">
          <a:xfrm rot="5400000">
            <a:off x="7764621" y="1174097"/>
            <a:ext cx="2286000" cy="381000"/>
          </a:xfrm>
        </p:spPr>
        <p:txBody>
          <a:bodyPr/>
          <a:lstStyle/>
          <a:p>
            <a:fld id="{985ABBE2-C062-4BFA-916A-49B97C2C9A0A}" type="datetimeFigureOut">
              <a:rPr lang="en-US" smtClean="0"/>
              <a:pPr/>
              <a:t>3/16/2018</a:t>
            </a:fld>
            <a:endParaRPr lang="en-US"/>
          </a:p>
        </p:txBody>
      </p:sp>
      <p:sp>
        <p:nvSpPr>
          <p:cNvPr id="17" name="Poraštės vietos rezervavimo ženklas 16"/>
          <p:cNvSpPr>
            <a:spLocks noGrp="1"/>
          </p:cNvSpPr>
          <p:nvPr>
            <p:ph type="ftr" sz="quarter" idx="11"/>
          </p:nvPr>
        </p:nvSpPr>
        <p:spPr bwMode="auto">
          <a:xfrm rot="5400000">
            <a:off x="7077269" y="4181669"/>
            <a:ext cx="3657600" cy="384048"/>
          </a:xfrm>
        </p:spPr>
        <p:txBody>
          <a:bodyPr/>
          <a:lstStyle/>
          <a:p>
            <a:endParaRPr lang="en-US"/>
          </a:p>
        </p:txBody>
      </p:sp>
      <p:sp>
        <p:nvSpPr>
          <p:cNvPr id="10" name="Stačiakampis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tačiakampis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tačiakampis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Tiesioji jungtis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Tiesioji jungtis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Tiesioji jungtis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Stačiakampis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a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a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a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kaidrės numerio vietos rezervavimo ženklas 28"/>
          <p:cNvSpPr>
            <a:spLocks noGrp="1"/>
          </p:cNvSpPr>
          <p:nvPr>
            <p:ph type="sldNum" sz="quarter" idx="12"/>
          </p:nvPr>
        </p:nvSpPr>
        <p:spPr bwMode="auto">
          <a:xfrm>
            <a:off x="1325544" y="4928702"/>
            <a:ext cx="609600" cy="517524"/>
          </a:xfrm>
        </p:spPr>
        <p:txBody>
          <a:bodyPr/>
          <a:lstStyle/>
          <a:p>
            <a:fld id="{4D0CECF8-B489-498B-B319-D8080ACF45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a:t>Spustelėkite, jei norite keisite ruoš. pav. stilių</a:t>
            </a:r>
            <a:endParaRPr kumimoji="0" lang="en-US"/>
          </a:p>
        </p:txBody>
      </p:sp>
      <p:sp>
        <p:nvSpPr>
          <p:cNvPr id="3" name="Vertikalaus teksto vietos rezervavimo ženklas 2"/>
          <p:cNvSpPr>
            <a:spLocks noGrp="1"/>
          </p:cNvSpPr>
          <p:nvPr>
            <p:ph type="body" orient="vert" idx="1"/>
          </p:nvPr>
        </p:nvSpPr>
        <p:spPr/>
        <p:txBody>
          <a:bodyPr vert="eaVert"/>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4" name="Datos vietos rezervavimo ženklas 3"/>
          <p:cNvSpPr>
            <a:spLocks noGrp="1"/>
          </p:cNvSpPr>
          <p:nvPr>
            <p:ph type="dt" sz="half" idx="10"/>
          </p:nvPr>
        </p:nvSpPr>
        <p:spPr/>
        <p:txBody>
          <a:bodyPr/>
          <a:lstStyle/>
          <a:p>
            <a:fld id="{985ABBE2-C062-4BFA-916A-49B97C2C9A0A}" type="datetimeFigureOut">
              <a:rPr lang="en-US" smtClean="0"/>
              <a:pPr/>
              <a:t>3/16/2018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0CECF8-B489-498B-B319-D8080ACF45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9"/>
            <a:ext cx="1676400" cy="5851525"/>
          </a:xfrm>
        </p:spPr>
        <p:txBody>
          <a:bodyPr vert="eaVert"/>
          <a:lstStyle/>
          <a:p>
            <a:r>
              <a:rPr kumimoji="0" lang="lt-LT"/>
              <a:t>Spustelėkite, jei norite keisite ruoš. pav. stilių</a:t>
            </a:r>
            <a:endParaRPr kumimoji="0" lang="en-US"/>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4" name="Datos vietos rezervavimo ženklas 3"/>
          <p:cNvSpPr>
            <a:spLocks noGrp="1"/>
          </p:cNvSpPr>
          <p:nvPr>
            <p:ph type="dt" sz="half" idx="10"/>
          </p:nvPr>
        </p:nvSpPr>
        <p:spPr/>
        <p:txBody>
          <a:bodyPr/>
          <a:lstStyle/>
          <a:p>
            <a:fld id="{985ABBE2-C062-4BFA-916A-49B97C2C9A0A}" type="datetimeFigureOut">
              <a:rPr lang="en-US" smtClean="0"/>
              <a:pPr/>
              <a:t>3/16/2018</a:t>
            </a:fld>
            <a:endParaRPr lang="en-US"/>
          </a:p>
        </p:txBody>
      </p:sp>
      <p:sp>
        <p:nvSpPr>
          <p:cNvPr id="5" name="Poraštės vietos rezervavimo ženklas 4"/>
          <p:cNvSpPr>
            <a:spLocks noGrp="1"/>
          </p:cNvSpPr>
          <p:nvPr>
            <p:ph type="ftr" sz="quarter" idx="11"/>
          </p:nvPr>
        </p:nvSpPr>
        <p:spPr/>
        <p:txBody>
          <a:bodyPr/>
          <a:lstStyle/>
          <a:p>
            <a:endParaRPr lang="en-US"/>
          </a:p>
        </p:txBody>
      </p:sp>
      <p:sp>
        <p:nvSpPr>
          <p:cNvPr id="6" name="Skaidrės numerio vietos rezervavimo ženklas 5"/>
          <p:cNvSpPr>
            <a:spLocks noGrp="1"/>
          </p:cNvSpPr>
          <p:nvPr>
            <p:ph type="sldNum" sz="quarter" idx="12"/>
          </p:nvPr>
        </p:nvSpPr>
        <p:spPr/>
        <p:txBody>
          <a:bodyPr/>
          <a:lstStyle/>
          <a:p>
            <a:fld id="{4D0CECF8-B489-498B-B319-D8080ACF45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a:t>Spustelėkite, jei norite keisite ruoš. pav. stilių</a:t>
            </a:r>
            <a:endParaRPr kumimoji="0" lang="en-US"/>
          </a:p>
        </p:txBody>
      </p:sp>
      <p:sp>
        <p:nvSpPr>
          <p:cNvPr id="8" name="Turinio vietos rezervavimo ženklas 7"/>
          <p:cNvSpPr>
            <a:spLocks noGrp="1"/>
          </p:cNvSpPr>
          <p:nvPr>
            <p:ph sz="quarter" idx="1"/>
          </p:nvPr>
        </p:nvSpPr>
        <p:spPr>
          <a:xfrm>
            <a:off x="457200" y="1600200"/>
            <a:ext cx="7467600" cy="4873752"/>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7" name="Datos vietos rezervavimo ženklas 6"/>
          <p:cNvSpPr>
            <a:spLocks noGrp="1"/>
          </p:cNvSpPr>
          <p:nvPr>
            <p:ph type="dt" sz="half" idx="14"/>
          </p:nvPr>
        </p:nvSpPr>
        <p:spPr/>
        <p:txBody>
          <a:bodyPr rtlCol="0"/>
          <a:lstStyle/>
          <a:p>
            <a:fld id="{985ABBE2-C062-4BFA-916A-49B97C2C9A0A}" type="datetimeFigureOut">
              <a:rPr lang="en-US" smtClean="0"/>
              <a:pPr/>
              <a:t>3/16/2018</a:t>
            </a:fld>
            <a:endParaRPr lang="en-US"/>
          </a:p>
        </p:txBody>
      </p:sp>
      <p:sp>
        <p:nvSpPr>
          <p:cNvPr id="9" name="Skaidrės numerio vietos rezervavimo ženklas 8"/>
          <p:cNvSpPr>
            <a:spLocks noGrp="1"/>
          </p:cNvSpPr>
          <p:nvPr>
            <p:ph type="sldNum" sz="quarter" idx="15"/>
          </p:nvPr>
        </p:nvSpPr>
        <p:spPr/>
        <p:txBody>
          <a:bodyPr rtlCol="0"/>
          <a:lstStyle/>
          <a:p>
            <a:fld id="{4D0CECF8-B489-498B-B319-D8080ACF4512}" type="slidenum">
              <a:rPr lang="en-US" smtClean="0"/>
              <a:pPr/>
              <a:t>‹#›</a:t>
            </a:fld>
            <a:endParaRPr lang="en-US"/>
          </a:p>
        </p:txBody>
      </p:sp>
      <p:sp>
        <p:nvSpPr>
          <p:cNvPr id="10" name="Poraštės vietos rezervavimo ženklas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bg>
      <p:bgRef idx="1001">
        <a:schemeClr val="bg2"/>
      </p:bgRef>
    </p:bg>
    <p:spTree>
      <p:nvGrpSpPr>
        <p:cNvPr id="1" name=""/>
        <p:cNvGrpSpPr/>
        <p:nvPr/>
      </p:nvGrpSpPr>
      <p:grpSpPr>
        <a:xfrm>
          <a:off x="0" y="0"/>
          <a:ext cx="0" cy="0"/>
          <a:chOff x="0" y="0"/>
          <a:chExt cx="0" cy="0"/>
        </a:xfrm>
      </p:grpSpPr>
      <p:sp>
        <p:nvSpPr>
          <p:cNvPr id="2" name="Antraštė 1"/>
          <p:cNvSpPr>
            <a:spLocks noGrp="1"/>
          </p:cNvSpPr>
          <p:nvPr>
            <p:ph type="title"/>
          </p:nvPr>
        </p:nvSpPr>
        <p:spPr>
          <a:xfrm>
            <a:off x="2286000" y="2895600"/>
            <a:ext cx="6172200" cy="2053590"/>
          </a:xfrm>
        </p:spPr>
        <p:txBody>
          <a:bodyPr/>
          <a:lstStyle>
            <a:lvl1pPr algn="l">
              <a:buNone/>
              <a:defRPr sz="3000" b="1" cap="small" baseline="0"/>
            </a:lvl1pPr>
          </a:lstStyle>
          <a:p>
            <a:r>
              <a:rPr kumimoji="0" lang="lt-LT"/>
              <a:t>Spustelėkite, jei norite keisite ruoš. pav. stilių</a:t>
            </a:r>
            <a:endParaRPr kumimoji="0" lang="en-US"/>
          </a:p>
        </p:txBody>
      </p:sp>
      <p:sp>
        <p:nvSpPr>
          <p:cNvPr id="3" name="Teksto vietos rezervavimo ženklas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t-LT"/>
              <a:t>Spustelėkite ruošinio teksto stiliams keisti</a:t>
            </a:r>
          </a:p>
        </p:txBody>
      </p:sp>
      <p:sp>
        <p:nvSpPr>
          <p:cNvPr id="4" name="Datos vietos rezervavimo ženklas 3"/>
          <p:cNvSpPr>
            <a:spLocks noGrp="1"/>
          </p:cNvSpPr>
          <p:nvPr>
            <p:ph type="dt" sz="half" idx="10"/>
          </p:nvPr>
        </p:nvSpPr>
        <p:spPr bwMode="auto">
          <a:xfrm rot="5400000">
            <a:off x="7763256" y="1170432"/>
            <a:ext cx="2286000" cy="381000"/>
          </a:xfrm>
        </p:spPr>
        <p:txBody>
          <a:bodyPr/>
          <a:lstStyle/>
          <a:p>
            <a:fld id="{985ABBE2-C062-4BFA-916A-49B97C2C9A0A}" type="datetimeFigureOut">
              <a:rPr lang="en-US" smtClean="0"/>
              <a:pPr/>
              <a:t>3/16/2018</a:t>
            </a:fld>
            <a:endParaRPr lang="en-US"/>
          </a:p>
        </p:txBody>
      </p:sp>
      <p:sp>
        <p:nvSpPr>
          <p:cNvPr id="5" name="Poraštės vietos rezervavimo ženklas 4"/>
          <p:cNvSpPr>
            <a:spLocks noGrp="1"/>
          </p:cNvSpPr>
          <p:nvPr>
            <p:ph type="ftr" sz="quarter" idx="11"/>
          </p:nvPr>
        </p:nvSpPr>
        <p:spPr bwMode="auto">
          <a:xfrm rot="5400000">
            <a:off x="7077456" y="4178808"/>
            <a:ext cx="3657600" cy="384048"/>
          </a:xfrm>
        </p:spPr>
        <p:txBody>
          <a:bodyPr/>
          <a:lstStyle/>
          <a:p>
            <a:endParaRPr lang="en-US"/>
          </a:p>
        </p:txBody>
      </p:sp>
      <p:sp>
        <p:nvSpPr>
          <p:cNvPr id="9" name="Stačiakampis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tačiakampis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ačiakampis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ačiakampis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iesioji jungtis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Tiesioji jungtis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Tiesioji jungti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Tiesioji jungtis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ačiakampis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a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a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a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a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a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Tiesioji jungtis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kaidrės numerio vietos rezervavimo ženklas 5"/>
          <p:cNvSpPr>
            <a:spLocks noGrp="1"/>
          </p:cNvSpPr>
          <p:nvPr>
            <p:ph type="sldNum" sz="quarter" idx="12"/>
          </p:nvPr>
        </p:nvSpPr>
        <p:spPr bwMode="auto">
          <a:xfrm>
            <a:off x="1340616" y="4928702"/>
            <a:ext cx="609600" cy="517524"/>
          </a:xfrm>
        </p:spPr>
        <p:txBody>
          <a:bodyPr/>
          <a:lstStyle/>
          <a:p>
            <a:fld id="{4D0CECF8-B489-498B-B319-D8080ACF45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a:t>Spustelėkite, jei norite keisite ruoš. pav. stilių</a:t>
            </a:r>
            <a:endParaRPr kumimoji="0" lang="en-US"/>
          </a:p>
        </p:txBody>
      </p:sp>
      <p:sp>
        <p:nvSpPr>
          <p:cNvPr id="5" name="Datos vietos rezervavimo ženklas 4"/>
          <p:cNvSpPr>
            <a:spLocks noGrp="1"/>
          </p:cNvSpPr>
          <p:nvPr>
            <p:ph type="dt" sz="half" idx="10"/>
          </p:nvPr>
        </p:nvSpPr>
        <p:spPr/>
        <p:txBody>
          <a:bodyPr/>
          <a:lstStyle/>
          <a:p>
            <a:fld id="{985ABBE2-C062-4BFA-916A-49B97C2C9A0A}" type="datetimeFigureOut">
              <a:rPr lang="en-US" smtClean="0"/>
              <a:pPr/>
              <a:t>3/16/2018</a:t>
            </a:fld>
            <a:endParaRPr lang="en-US"/>
          </a:p>
        </p:txBody>
      </p:sp>
      <p:sp>
        <p:nvSpPr>
          <p:cNvPr id="6" name="Poraštės vietos rezervavimo ženklas 5"/>
          <p:cNvSpPr>
            <a:spLocks noGrp="1"/>
          </p:cNvSpPr>
          <p:nvPr>
            <p:ph type="ftr" sz="quarter" idx="11"/>
          </p:nvPr>
        </p:nvSpPr>
        <p:spPr/>
        <p:txBody>
          <a:bodyPr/>
          <a:lstStyle/>
          <a:p>
            <a:endParaRPr lang="en-US"/>
          </a:p>
        </p:txBody>
      </p:sp>
      <p:sp>
        <p:nvSpPr>
          <p:cNvPr id="7" name="Skaidrės numerio vietos rezervavimo ženklas 6"/>
          <p:cNvSpPr>
            <a:spLocks noGrp="1"/>
          </p:cNvSpPr>
          <p:nvPr>
            <p:ph type="sldNum" sz="quarter" idx="12"/>
          </p:nvPr>
        </p:nvSpPr>
        <p:spPr/>
        <p:txBody>
          <a:bodyPr/>
          <a:lstStyle/>
          <a:p>
            <a:fld id="{4D0CECF8-B489-498B-B319-D8080ACF4512}" type="slidenum">
              <a:rPr lang="en-US" smtClean="0"/>
              <a:pPr/>
              <a:t>‹#›</a:t>
            </a:fld>
            <a:endParaRPr lang="en-US"/>
          </a:p>
        </p:txBody>
      </p:sp>
      <p:sp>
        <p:nvSpPr>
          <p:cNvPr id="9" name="Turinio vietos rezervavimo ženklas 8"/>
          <p:cNvSpPr>
            <a:spLocks noGrp="1"/>
          </p:cNvSpPr>
          <p:nvPr>
            <p:ph sz="quarter" idx="1"/>
          </p:nvPr>
        </p:nvSpPr>
        <p:spPr>
          <a:xfrm>
            <a:off x="457200" y="1600200"/>
            <a:ext cx="3657600" cy="4572000"/>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11" name="Turinio vietos rezervavimo ženklas 10"/>
          <p:cNvSpPr>
            <a:spLocks noGrp="1"/>
          </p:cNvSpPr>
          <p:nvPr>
            <p:ph sz="quarter" idx="2"/>
          </p:nvPr>
        </p:nvSpPr>
        <p:spPr>
          <a:xfrm>
            <a:off x="4270248" y="1600200"/>
            <a:ext cx="3657600" cy="4572000"/>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7543800" cy="1143000"/>
          </a:xfrm>
        </p:spPr>
        <p:txBody>
          <a:bodyPr anchor="b"/>
          <a:lstStyle>
            <a:lvl1pPr>
              <a:defRPr/>
            </a:lvl1pPr>
          </a:lstStyle>
          <a:p>
            <a:r>
              <a:rPr kumimoji="0" lang="lt-LT"/>
              <a:t>Spustelėkite, jei norite keisite ruoš. pav. stilių</a:t>
            </a:r>
            <a:endParaRPr kumimoji="0" lang="en-US"/>
          </a:p>
        </p:txBody>
      </p:sp>
      <p:sp>
        <p:nvSpPr>
          <p:cNvPr id="7" name="Datos vietos rezervavimo ženklas 6"/>
          <p:cNvSpPr>
            <a:spLocks noGrp="1"/>
          </p:cNvSpPr>
          <p:nvPr>
            <p:ph type="dt" sz="half" idx="10"/>
          </p:nvPr>
        </p:nvSpPr>
        <p:spPr/>
        <p:txBody>
          <a:bodyPr/>
          <a:lstStyle/>
          <a:p>
            <a:fld id="{985ABBE2-C062-4BFA-916A-49B97C2C9A0A}" type="datetimeFigureOut">
              <a:rPr lang="en-US" smtClean="0"/>
              <a:pPr/>
              <a:t>3/16/2018</a:t>
            </a:fld>
            <a:endParaRPr lang="en-US"/>
          </a:p>
        </p:txBody>
      </p:sp>
      <p:sp>
        <p:nvSpPr>
          <p:cNvPr id="8" name="Poraštės vietos rezervavimo ženklas 7"/>
          <p:cNvSpPr>
            <a:spLocks noGrp="1"/>
          </p:cNvSpPr>
          <p:nvPr>
            <p:ph type="ftr" sz="quarter" idx="11"/>
          </p:nvPr>
        </p:nvSpPr>
        <p:spPr/>
        <p:txBody>
          <a:bodyPr/>
          <a:lstStyle/>
          <a:p>
            <a:endParaRPr lang="en-US"/>
          </a:p>
        </p:txBody>
      </p:sp>
      <p:sp>
        <p:nvSpPr>
          <p:cNvPr id="9" name="Skaidrės numerio vietos rezervavimo ženklas 8"/>
          <p:cNvSpPr>
            <a:spLocks noGrp="1"/>
          </p:cNvSpPr>
          <p:nvPr>
            <p:ph type="sldNum" sz="quarter" idx="12"/>
          </p:nvPr>
        </p:nvSpPr>
        <p:spPr/>
        <p:txBody>
          <a:bodyPr/>
          <a:lstStyle/>
          <a:p>
            <a:fld id="{4D0CECF8-B489-498B-B319-D8080ACF4512}" type="slidenum">
              <a:rPr lang="en-US" smtClean="0"/>
              <a:pPr/>
              <a:t>‹#›</a:t>
            </a:fld>
            <a:endParaRPr lang="en-US"/>
          </a:p>
        </p:txBody>
      </p:sp>
      <p:sp>
        <p:nvSpPr>
          <p:cNvPr id="11" name="Turinio vietos rezervavimo ženklas 10"/>
          <p:cNvSpPr>
            <a:spLocks noGrp="1"/>
          </p:cNvSpPr>
          <p:nvPr>
            <p:ph sz="quarter" idx="2"/>
          </p:nvPr>
        </p:nvSpPr>
        <p:spPr>
          <a:xfrm>
            <a:off x="457200" y="2362200"/>
            <a:ext cx="3657600" cy="3886200"/>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13" name="Turinio vietos rezervavimo ženklas 12"/>
          <p:cNvSpPr>
            <a:spLocks noGrp="1"/>
          </p:cNvSpPr>
          <p:nvPr>
            <p:ph sz="quarter" idx="4"/>
          </p:nvPr>
        </p:nvSpPr>
        <p:spPr>
          <a:xfrm>
            <a:off x="4371975" y="2362200"/>
            <a:ext cx="3657600" cy="3886200"/>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12" name="Teksto vietos rezervavimo ženklas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a:t>Spustelėkite ruošinio teksto stiliams keisti</a:t>
            </a:r>
          </a:p>
        </p:txBody>
      </p:sp>
      <p:sp>
        <p:nvSpPr>
          <p:cNvPr id="14" name="Teksto vietos rezervavimo ženklas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t-LT"/>
              <a:t>Spustelėkite ruošinio teksto stiliams keisti</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kumimoji="0" lang="lt-LT"/>
              <a:t>Spustelėkite, jei norite keisite ruoš. pav. stilių</a:t>
            </a:r>
            <a:endParaRPr kumimoji="0" lang="en-US"/>
          </a:p>
        </p:txBody>
      </p:sp>
      <p:sp>
        <p:nvSpPr>
          <p:cNvPr id="6" name="Datos vietos rezervavimo ženklas 5"/>
          <p:cNvSpPr>
            <a:spLocks noGrp="1"/>
          </p:cNvSpPr>
          <p:nvPr>
            <p:ph type="dt" sz="half" idx="10"/>
          </p:nvPr>
        </p:nvSpPr>
        <p:spPr/>
        <p:txBody>
          <a:bodyPr rtlCol="0"/>
          <a:lstStyle/>
          <a:p>
            <a:fld id="{985ABBE2-C062-4BFA-916A-49B97C2C9A0A}" type="datetimeFigureOut">
              <a:rPr lang="en-US" smtClean="0"/>
              <a:pPr/>
              <a:t>3/16/2018</a:t>
            </a:fld>
            <a:endParaRPr lang="en-US"/>
          </a:p>
        </p:txBody>
      </p:sp>
      <p:sp>
        <p:nvSpPr>
          <p:cNvPr id="7" name="Skaidrės numerio vietos rezervavimo ženklas 6"/>
          <p:cNvSpPr>
            <a:spLocks noGrp="1"/>
          </p:cNvSpPr>
          <p:nvPr>
            <p:ph type="sldNum" sz="quarter" idx="11"/>
          </p:nvPr>
        </p:nvSpPr>
        <p:spPr/>
        <p:txBody>
          <a:bodyPr rtlCol="0"/>
          <a:lstStyle/>
          <a:p>
            <a:fld id="{4D0CECF8-B489-498B-B319-D8080ACF4512}" type="slidenum">
              <a:rPr lang="en-US" smtClean="0"/>
              <a:pPr/>
              <a:t>‹#›</a:t>
            </a:fld>
            <a:endParaRPr lang="en-US"/>
          </a:p>
        </p:txBody>
      </p:sp>
      <p:sp>
        <p:nvSpPr>
          <p:cNvPr id="8" name="Poraštės vietos rezervavimo ženklas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985ABBE2-C062-4BFA-916A-49B97C2C9A0A}" type="datetimeFigureOut">
              <a:rPr lang="en-US" smtClean="0"/>
              <a:pPr/>
              <a:t>3/16/2018</a:t>
            </a:fld>
            <a:endParaRPr lang="en-US"/>
          </a:p>
        </p:txBody>
      </p:sp>
      <p:sp>
        <p:nvSpPr>
          <p:cNvPr id="3" name="Poraštės vietos rezervavimo ženklas 2"/>
          <p:cNvSpPr>
            <a:spLocks noGrp="1"/>
          </p:cNvSpPr>
          <p:nvPr>
            <p:ph type="ftr" sz="quarter" idx="11"/>
          </p:nvPr>
        </p:nvSpPr>
        <p:spPr/>
        <p:txBody>
          <a:bodyPr/>
          <a:lstStyle/>
          <a:p>
            <a:endParaRPr lang="en-US"/>
          </a:p>
        </p:txBody>
      </p:sp>
      <p:sp>
        <p:nvSpPr>
          <p:cNvPr id="4" name="Skaidrės numerio vietos rezervavimo ženklas 3"/>
          <p:cNvSpPr>
            <a:spLocks noGrp="1"/>
          </p:cNvSpPr>
          <p:nvPr>
            <p:ph type="sldNum" sz="quarter" idx="12"/>
          </p:nvPr>
        </p:nvSpPr>
        <p:spPr/>
        <p:txBody>
          <a:bodyPr/>
          <a:lstStyle/>
          <a:p>
            <a:fld id="{4D0CECF8-B489-498B-B319-D8080ACF45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bg>
      <p:bgRef idx="1001">
        <a:schemeClr val="bg1"/>
      </p:bgRef>
    </p:bg>
    <p:spTree>
      <p:nvGrpSpPr>
        <p:cNvPr id="1" name=""/>
        <p:cNvGrpSpPr/>
        <p:nvPr/>
      </p:nvGrpSpPr>
      <p:grpSpPr>
        <a:xfrm>
          <a:off x="0" y="0"/>
          <a:ext cx="0" cy="0"/>
          <a:chOff x="0" y="0"/>
          <a:chExt cx="0" cy="0"/>
        </a:xfrm>
      </p:grpSpPr>
      <p:sp>
        <p:nvSpPr>
          <p:cNvPr id="10" name="Tiesioji jungtis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Antraštė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lt-LT"/>
              <a:t>Spustelėkite, jei norite keisite ruoš. pav. stilių</a:t>
            </a:r>
            <a:endParaRPr kumimoji="0" lang="en-US"/>
          </a:p>
        </p:txBody>
      </p:sp>
      <p:sp>
        <p:nvSpPr>
          <p:cNvPr id="3" name="Teksto vietos rezervavimo ženklas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lt-LT"/>
              <a:t>Spustelėkite ruošinio teksto stiliams keisti</a:t>
            </a:r>
          </a:p>
        </p:txBody>
      </p:sp>
      <p:sp>
        <p:nvSpPr>
          <p:cNvPr id="8" name="Tiesioji jungtis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iesioji jungtis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iesioji jungtis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ačiakampis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esioji jungtis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a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Turinio vietos rezervavimo ženklas 17"/>
          <p:cNvSpPr>
            <a:spLocks noGrp="1"/>
          </p:cNvSpPr>
          <p:nvPr>
            <p:ph sz="quarter" idx="1"/>
          </p:nvPr>
        </p:nvSpPr>
        <p:spPr>
          <a:xfrm>
            <a:off x="304800" y="274320"/>
            <a:ext cx="5638800" cy="6327648"/>
          </a:xfrm>
        </p:spPr>
        <p:txBody>
          <a:bodyPr/>
          <a:lstStyle/>
          <a:p>
            <a:pPr lvl="0" eaLnBrk="1" latinLnBrk="0" hangingPunct="1"/>
            <a:r>
              <a:rPr lang="lt-LT"/>
              <a:t>Spustelėkite ruošinio teksto stiliams keisti</a:t>
            </a:r>
          </a:p>
          <a:p>
            <a:pPr lvl="1" eaLnBrk="1" latinLnBrk="0" hangingPunct="1"/>
            <a:r>
              <a:rPr lang="lt-LT"/>
              <a:t>Antras lygmuo</a:t>
            </a:r>
          </a:p>
          <a:p>
            <a:pPr lvl="2" eaLnBrk="1" latinLnBrk="0" hangingPunct="1"/>
            <a:r>
              <a:rPr lang="lt-LT"/>
              <a:t>Trečias lygmuo</a:t>
            </a:r>
          </a:p>
          <a:p>
            <a:pPr lvl="3" eaLnBrk="1" latinLnBrk="0" hangingPunct="1"/>
            <a:r>
              <a:rPr lang="lt-LT"/>
              <a:t>Ketvirtas lygmuo</a:t>
            </a:r>
          </a:p>
          <a:p>
            <a:pPr lvl="4" eaLnBrk="1" latinLnBrk="0" hangingPunct="1"/>
            <a:r>
              <a:rPr lang="lt-LT"/>
              <a:t>Penktas lygmuo</a:t>
            </a:r>
            <a:endParaRPr kumimoji="0" lang="en-US"/>
          </a:p>
        </p:txBody>
      </p:sp>
      <p:sp>
        <p:nvSpPr>
          <p:cNvPr id="21" name="Datos vietos rezervavimo ženklas 20"/>
          <p:cNvSpPr>
            <a:spLocks noGrp="1"/>
          </p:cNvSpPr>
          <p:nvPr>
            <p:ph type="dt" sz="half" idx="14"/>
          </p:nvPr>
        </p:nvSpPr>
        <p:spPr/>
        <p:txBody>
          <a:bodyPr rtlCol="0"/>
          <a:lstStyle/>
          <a:p>
            <a:fld id="{985ABBE2-C062-4BFA-916A-49B97C2C9A0A}" type="datetimeFigureOut">
              <a:rPr lang="en-US" smtClean="0"/>
              <a:pPr/>
              <a:t>3/16/2018</a:t>
            </a:fld>
            <a:endParaRPr lang="en-US"/>
          </a:p>
        </p:txBody>
      </p:sp>
      <p:sp>
        <p:nvSpPr>
          <p:cNvPr id="22" name="Skaidrės numerio vietos rezervavimo ženklas 21"/>
          <p:cNvSpPr>
            <a:spLocks noGrp="1"/>
          </p:cNvSpPr>
          <p:nvPr>
            <p:ph type="sldNum" sz="quarter" idx="15"/>
          </p:nvPr>
        </p:nvSpPr>
        <p:spPr/>
        <p:txBody>
          <a:bodyPr rtlCol="0"/>
          <a:lstStyle/>
          <a:p>
            <a:fld id="{4D0CECF8-B489-498B-B319-D8080ACF4512}" type="slidenum">
              <a:rPr lang="en-US" smtClean="0"/>
              <a:pPr/>
              <a:t>‹#›</a:t>
            </a:fld>
            <a:endParaRPr lang="en-US"/>
          </a:p>
        </p:txBody>
      </p:sp>
      <p:sp>
        <p:nvSpPr>
          <p:cNvPr id="23" name="Poraštės vietos rezervavimo ženklas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9" name="Tiesioji jungtis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a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Antraštė 1"/>
          <p:cNvSpPr>
            <a:spLocks noGrp="1"/>
          </p:cNvSpPr>
          <p:nvPr>
            <p:ph type="title"/>
          </p:nvPr>
        </p:nvSpPr>
        <p:spPr>
          <a:xfrm rot="5400000">
            <a:off x="3350133" y="3200400"/>
            <a:ext cx="6309360" cy="457200"/>
          </a:xfrm>
        </p:spPr>
        <p:txBody>
          <a:bodyPr anchor="b"/>
          <a:lstStyle>
            <a:lvl1pPr algn="l">
              <a:buNone/>
              <a:defRPr sz="2000" b="1"/>
            </a:lvl1pPr>
          </a:lstStyle>
          <a:p>
            <a:r>
              <a:rPr kumimoji="0" lang="lt-LT"/>
              <a:t>Spustelėkite, jei norite keisite ruoš. pav. stilių</a:t>
            </a:r>
            <a:endParaRPr kumimoji="0" lang="en-US"/>
          </a:p>
        </p:txBody>
      </p:sp>
      <p:sp>
        <p:nvSpPr>
          <p:cNvPr id="3" name="Paveikslėlio vietos rezervavimo ženklas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lt-LT"/>
              <a:t>Spustelėkite piktogramą, jei norite įtraukti paveikslėlį</a:t>
            </a:r>
            <a:endParaRPr kumimoji="0" lang="en-US" dirty="0"/>
          </a:p>
        </p:txBody>
      </p:sp>
      <p:sp>
        <p:nvSpPr>
          <p:cNvPr id="4" name="Teksto vietos rezervavimo ženklas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lt-LT"/>
              <a:t>Spustelėkite ruošinio teksto stiliams keisti</a:t>
            </a:r>
          </a:p>
        </p:txBody>
      </p:sp>
      <p:sp>
        <p:nvSpPr>
          <p:cNvPr id="10" name="Tiesioji jungtis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tačiakampis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Tiesioji jungtis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Tiesioji jungtis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iesioji jungtis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os vietos rezervavimo ženklas 16"/>
          <p:cNvSpPr>
            <a:spLocks noGrp="1"/>
          </p:cNvSpPr>
          <p:nvPr>
            <p:ph type="dt" sz="half" idx="10"/>
          </p:nvPr>
        </p:nvSpPr>
        <p:spPr/>
        <p:txBody>
          <a:bodyPr rtlCol="0"/>
          <a:lstStyle/>
          <a:p>
            <a:fld id="{985ABBE2-C062-4BFA-916A-49B97C2C9A0A}" type="datetimeFigureOut">
              <a:rPr lang="en-US" smtClean="0"/>
              <a:pPr/>
              <a:t>3/16/2018</a:t>
            </a:fld>
            <a:endParaRPr lang="en-US"/>
          </a:p>
        </p:txBody>
      </p:sp>
      <p:sp>
        <p:nvSpPr>
          <p:cNvPr id="18" name="Skaidrės numerio vietos rezervavimo ženklas 17"/>
          <p:cNvSpPr>
            <a:spLocks noGrp="1"/>
          </p:cNvSpPr>
          <p:nvPr>
            <p:ph type="sldNum" sz="quarter" idx="11"/>
          </p:nvPr>
        </p:nvSpPr>
        <p:spPr/>
        <p:txBody>
          <a:bodyPr rtlCol="0"/>
          <a:lstStyle/>
          <a:p>
            <a:fld id="{4D0CECF8-B489-498B-B319-D8080ACF4512}" type="slidenum">
              <a:rPr lang="en-US" smtClean="0"/>
              <a:pPr/>
              <a:t>‹#›</a:t>
            </a:fld>
            <a:endParaRPr lang="en-US"/>
          </a:p>
        </p:txBody>
      </p:sp>
      <p:sp>
        <p:nvSpPr>
          <p:cNvPr id="21" name="Poraštės vietos rezervavimo ženklas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iesioji jungtis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Pavadinimo vietos rezervavimo ženklas 21"/>
          <p:cNvSpPr>
            <a:spLocks noGrp="1"/>
          </p:cNvSpPr>
          <p:nvPr>
            <p:ph type="title"/>
          </p:nvPr>
        </p:nvSpPr>
        <p:spPr>
          <a:xfrm>
            <a:off x="457200" y="274638"/>
            <a:ext cx="7467600" cy="1143000"/>
          </a:xfrm>
          <a:prstGeom prst="rect">
            <a:avLst/>
          </a:prstGeom>
        </p:spPr>
        <p:txBody>
          <a:bodyPr vert="horz" anchor="b">
            <a:normAutofit/>
          </a:bodyPr>
          <a:lstStyle/>
          <a:p>
            <a:r>
              <a:rPr kumimoji="0" lang="lt-LT"/>
              <a:t>Spustelėkite, jei norite keisite ruoš. pav. stilių</a:t>
            </a:r>
            <a:endParaRPr kumimoji="0" lang="en-US"/>
          </a:p>
        </p:txBody>
      </p:sp>
      <p:sp>
        <p:nvSpPr>
          <p:cNvPr id="13" name="Teksto vietos rezervavimo ženklas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lt-LT"/>
              <a:t>Spustelėkite ruošinio teksto stiliams keisti</a:t>
            </a:r>
          </a:p>
          <a:p>
            <a:pPr lvl="1" eaLnBrk="1" latinLnBrk="0" hangingPunct="1"/>
            <a:r>
              <a:rPr kumimoji="0" lang="lt-LT"/>
              <a:t>Antras lygmuo</a:t>
            </a:r>
          </a:p>
          <a:p>
            <a:pPr lvl="2" eaLnBrk="1" latinLnBrk="0" hangingPunct="1"/>
            <a:r>
              <a:rPr kumimoji="0" lang="lt-LT"/>
              <a:t>Trečias lygmuo</a:t>
            </a:r>
          </a:p>
          <a:p>
            <a:pPr lvl="3" eaLnBrk="1" latinLnBrk="0" hangingPunct="1"/>
            <a:r>
              <a:rPr kumimoji="0" lang="lt-LT"/>
              <a:t>Ketvirtas lygmuo</a:t>
            </a:r>
          </a:p>
          <a:p>
            <a:pPr lvl="4" eaLnBrk="1" latinLnBrk="0" hangingPunct="1"/>
            <a:r>
              <a:rPr kumimoji="0" lang="lt-LT"/>
              <a:t>Penktas lygmuo</a:t>
            </a:r>
            <a:endParaRPr kumimoji="0" lang="en-US"/>
          </a:p>
        </p:txBody>
      </p:sp>
      <p:sp>
        <p:nvSpPr>
          <p:cNvPr id="14" name="Datos vietos rezervavimo ženklas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85ABBE2-C062-4BFA-916A-49B97C2C9A0A}" type="datetimeFigureOut">
              <a:rPr lang="en-US" smtClean="0"/>
              <a:pPr/>
              <a:t>3/16/2018</a:t>
            </a:fld>
            <a:endParaRPr lang="en-US"/>
          </a:p>
        </p:txBody>
      </p:sp>
      <p:sp>
        <p:nvSpPr>
          <p:cNvPr id="3" name="Poraštės vietos rezervavimo ženklas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Tiesioji jungtis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Tiesioji jungtis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tačiakampis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Tiesioji jungtis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a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kaidrės numerio vietos rezervavimo ženklas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D0CECF8-B489-498B-B319-D8080ACF45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1676400" y="1066800"/>
            <a:ext cx="6934200" cy="2362200"/>
          </a:xfrm>
        </p:spPr>
        <p:txBody>
          <a:bodyPr/>
          <a:lstStyle/>
          <a:p>
            <a:pPr algn="ctr"/>
            <a:r>
              <a:rPr lang="lt-LT" sz="3200" dirty="0"/>
              <a:t>ŽMOGAUS TEISĖS: REALYBĖ VISIEMS </a:t>
            </a:r>
            <a:br>
              <a:rPr lang="lt-LT" dirty="0"/>
            </a:br>
            <a:br>
              <a:rPr lang="lt-LT" dirty="0"/>
            </a:br>
            <a:r>
              <a:rPr lang="lt-LT" sz="1200" b="0" dirty="0"/>
              <a:t>Vidiniai mokymai 2018-03-06</a:t>
            </a:r>
            <a:endParaRPr lang="en-US" sz="1200" b="0" dirty="0"/>
          </a:p>
        </p:txBody>
      </p:sp>
      <p:sp>
        <p:nvSpPr>
          <p:cNvPr id="3" name="Paantraštė 2"/>
          <p:cNvSpPr>
            <a:spLocks noGrp="1"/>
          </p:cNvSpPr>
          <p:nvPr>
            <p:ph type="subTitle" idx="1"/>
          </p:nvPr>
        </p:nvSpPr>
        <p:spPr>
          <a:xfrm>
            <a:off x="2209800" y="3657600"/>
            <a:ext cx="6172200" cy="1371600"/>
          </a:xfrm>
        </p:spPr>
        <p:txBody>
          <a:bodyPr>
            <a:normAutofit/>
          </a:bodyPr>
          <a:lstStyle/>
          <a:p>
            <a:pPr algn="ctr"/>
            <a:r>
              <a:rPr lang="lt-LT" dirty="0"/>
              <a:t>Europos Tarybos 2017 – 2023 m. </a:t>
            </a:r>
          </a:p>
          <a:p>
            <a:pPr algn="ctr"/>
            <a:endParaRPr lang="lt-LT" dirty="0"/>
          </a:p>
          <a:p>
            <a:pPr algn="ctr"/>
            <a:r>
              <a:rPr lang="lt-LT" sz="2800" dirty="0"/>
              <a:t>STRATEGIJA DĖL NEGALIOS </a:t>
            </a:r>
            <a:endParaRPr lang="en-US" sz="2800" dirty="0"/>
          </a:p>
        </p:txBody>
      </p:sp>
      <p:pic>
        <p:nvPicPr>
          <p:cNvPr id="5" name="Picture 4">
            <a:extLst>
              <a:ext uri="{FF2B5EF4-FFF2-40B4-BE49-F238E27FC236}">
                <a16:creationId xmlns:a16="http://schemas.microsoft.com/office/drawing/2014/main" id="{E413F458-4071-4077-B4F9-7110FF79278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342900"/>
            <a:ext cx="2438400" cy="1219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04800"/>
            <a:ext cx="7467600" cy="1143000"/>
          </a:xfrm>
        </p:spPr>
        <p:txBody>
          <a:bodyPr>
            <a:normAutofit fontScale="90000"/>
          </a:bodyPr>
          <a:lstStyle/>
          <a:p>
            <a:pPr algn="ctr"/>
            <a:r>
              <a:rPr lang="lt-LT" dirty="0"/>
              <a:t>RIZIKOS VALDYMAS IR ĮGYVENDINIMAS NACIONALINIU LYGMENIU</a:t>
            </a:r>
            <a:endParaRPr lang="en-US" dirty="0"/>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Bendras rizikos veiksnys, taikomas visoms prioritetinėms sritims, </a:t>
            </a:r>
            <a:r>
              <a:rPr lang="lt-LT" b="1" dirty="0"/>
              <a:t>yra politinio įsipareigojimo stoka</a:t>
            </a:r>
            <a:r>
              <a:rPr lang="lt-LT" dirty="0"/>
              <a:t>, kas lemia nepakankamus finansinius ir žmogiškuosius išteklius. Šis veiksnys gali sukelti grėsmę pagarbai neįgaliųjų žmogaus teisėms ir pagrindinėms laisvėms bei didesnės paramos teikimui. </a:t>
            </a:r>
          </a:p>
          <a:p>
            <a:pPr algn="just"/>
            <a:r>
              <a:rPr lang="lt-LT" dirty="0"/>
              <a:t>Strategijoje visoms prioritetinėms sritims parengtos </a:t>
            </a:r>
            <a:r>
              <a:rPr lang="lt-LT" b="1" dirty="0"/>
              <a:t>rizikos analizės lentelės</a:t>
            </a:r>
            <a:r>
              <a:rPr lang="lt-LT" dirty="0"/>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381000"/>
            <a:ext cx="7543800" cy="685800"/>
          </a:xfrm>
        </p:spPr>
        <p:txBody>
          <a:bodyPr/>
          <a:lstStyle/>
          <a:p>
            <a:pPr algn="ctr"/>
            <a:r>
              <a:rPr lang="lt-LT" dirty="0"/>
              <a:t>HORIZONTALIOS TEMINĖS SRITYS</a:t>
            </a:r>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Visapusis ir veiksmingas neįgaliųjų dalyvavimas visose gyvenimo ir visuomenės srityse turi lemtingos reikšmės įgyvendinant visas žmogaus teises. </a:t>
            </a:r>
          </a:p>
          <a:p>
            <a:r>
              <a:rPr lang="lt-LT" dirty="0"/>
              <a:t>Ir toliau ypatingas dėmesys bus skiriamas </a:t>
            </a:r>
            <a:r>
              <a:rPr lang="lt-LT" b="1" dirty="0"/>
              <a:t>sinergijai, bendradarbiavimui ir koordinavimui</a:t>
            </a:r>
            <a:r>
              <a:rPr lang="lt-LT" dirty="0"/>
              <a:t>.</a:t>
            </a:r>
          </a:p>
        </p:txBody>
      </p:sp>
      <p:sp>
        <p:nvSpPr>
          <p:cNvPr id="4" name="TextBox 3"/>
          <p:cNvSpPr txBox="1"/>
          <p:nvPr/>
        </p:nvSpPr>
        <p:spPr>
          <a:xfrm>
            <a:off x="838200" y="1066800"/>
            <a:ext cx="6248400" cy="400110"/>
          </a:xfrm>
          <a:prstGeom prst="rect">
            <a:avLst/>
          </a:prstGeom>
          <a:noFill/>
        </p:spPr>
        <p:txBody>
          <a:bodyPr wrap="square" rtlCol="0">
            <a:spAutoFit/>
          </a:bodyPr>
          <a:lstStyle/>
          <a:p>
            <a:r>
              <a:rPr lang="lt-LT" dirty="0"/>
              <a:t>Daly</a:t>
            </a:r>
            <a:r>
              <a:rPr lang="lt-LT" sz="2000" dirty="0"/>
              <a:t>vavimas, bendradarbiavimas ir koordinavimas</a:t>
            </a:r>
            <a:endParaRPr lang="lt-L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15962"/>
          </a:xfrm>
        </p:spPr>
        <p:txBody>
          <a:bodyPr/>
          <a:lstStyle/>
          <a:p>
            <a:pPr algn="ctr"/>
            <a:r>
              <a:rPr lang="lt-LT" dirty="0"/>
              <a:t>HORIZONTALIOS TEMINĖS SRITYS</a:t>
            </a:r>
          </a:p>
        </p:txBody>
      </p:sp>
      <p:sp>
        <p:nvSpPr>
          <p:cNvPr id="3" name="Turinio vietos rezervavimo ženklas 2"/>
          <p:cNvSpPr>
            <a:spLocks noGrp="1"/>
          </p:cNvSpPr>
          <p:nvPr>
            <p:ph sz="quarter" idx="1"/>
          </p:nvPr>
        </p:nvSpPr>
        <p:spPr>
          <a:xfrm>
            <a:off x="457200" y="1600200"/>
            <a:ext cx="7772400" cy="4873752"/>
          </a:xfrm>
        </p:spPr>
        <p:txBody>
          <a:bodyPr/>
          <a:lstStyle/>
          <a:p>
            <a:pPr algn="just"/>
            <a:r>
              <a:rPr lang="lt-LT" dirty="0"/>
              <a:t>Negalia yra atskirų sutrikimų ir egzistuojančio neigiamo požiūrio bei aplinkos kliūčių sąveikos rezultatas. </a:t>
            </a:r>
            <a:endParaRPr lang="en-US" dirty="0"/>
          </a:p>
          <a:p>
            <a:pPr algn="just"/>
            <a:r>
              <a:rPr lang="en-US" dirty="0" err="1"/>
              <a:t>Norint</a:t>
            </a:r>
            <a:r>
              <a:rPr lang="en-US" dirty="0"/>
              <a:t> u</a:t>
            </a:r>
            <a:r>
              <a:rPr lang="lt-LT" dirty="0"/>
              <a:t>ž</a:t>
            </a:r>
            <a:r>
              <a:rPr lang="en-US" dirty="0" err="1"/>
              <a:t>tikrinti</a:t>
            </a:r>
            <a:r>
              <a:rPr lang="en-US" dirty="0"/>
              <a:t> </a:t>
            </a:r>
            <a:r>
              <a:rPr lang="lt-LT" dirty="0"/>
              <a:t>darnų vystymąsi ir geresnį prieinamumą, būtina investuoti į priemones, skirtas užkirsti kelią naujoms kliūtims arba pašalinti esamas. </a:t>
            </a:r>
          </a:p>
          <a:p>
            <a:pPr algn="just"/>
            <a:r>
              <a:rPr lang="lt-LT" dirty="0"/>
              <a:t>Reikėtų vis labiau skatinti naudoti universalų dizainą ir remti bei vystyti nebrangias pagalbines technologijas, priemones ir paslaugas, skirtas pašalinti esamas kliūtis. </a:t>
            </a:r>
          </a:p>
        </p:txBody>
      </p:sp>
      <p:sp>
        <p:nvSpPr>
          <p:cNvPr id="4" name="TextBox 3"/>
          <p:cNvSpPr txBox="1"/>
          <p:nvPr/>
        </p:nvSpPr>
        <p:spPr>
          <a:xfrm>
            <a:off x="685800" y="990600"/>
            <a:ext cx="6629400" cy="400110"/>
          </a:xfrm>
          <a:prstGeom prst="rect">
            <a:avLst/>
          </a:prstGeom>
          <a:noFill/>
        </p:spPr>
        <p:txBody>
          <a:bodyPr wrap="square" rtlCol="0">
            <a:spAutoFit/>
          </a:bodyPr>
          <a:lstStyle/>
          <a:p>
            <a:r>
              <a:rPr lang="lt-LT" sz="2000" dirty="0"/>
              <a:t>Universalus dizainas ir tinkamas sąlygų pritaikymas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lt-LT" dirty="0"/>
              <a:t>HORIZONTALIOS TEMINĖS SRITYS</a:t>
            </a:r>
          </a:p>
        </p:txBody>
      </p:sp>
      <p:sp>
        <p:nvSpPr>
          <p:cNvPr id="3" name="Content Placeholder 2"/>
          <p:cNvSpPr>
            <a:spLocks noGrp="1"/>
          </p:cNvSpPr>
          <p:nvPr>
            <p:ph sz="quarter" idx="1"/>
          </p:nvPr>
        </p:nvSpPr>
        <p:spPr>
          <a:xfrm>
            <a:off x="457200" y="1600200"/>
            <a:ext cx="7848600" cy="4873752"/>
          </a:xfrm>
        </p:spPr>
        <p:txBody>
          <a:bodyPr/>
          <a:lstStyle/>
          <a:p>
            <a:pPr algn="just"/>
            <a:r>
              <a:rPr lang="lt-LT" dirty="0"/>
              <a:t>Lyčių lygybė reiškia vienodą tiek vyrų tiek moterų matomumą, galių jiems suteikimą, atsakomybę ir dalyvavimą visose viešojo ir privačiojo gyvenimo srityse. </a:t>
            </a:r>
          </a:p>
          <a:p>
            <a:pPr algn="just"/>
            <a:r>
              <a:rPr lang="lt-LT" dirty="0"/>
              <a:t>Europos Tarybos kontekste tai reiškia, kad lyčių lygybės klausimai įtraukiami į visų priemonių, programų ir veiklos neįgaliųjų srityje planavimą, biudžeto sudarymą, įgyvendinimo, stebėseną bei vertinimą ir atvirkščiai.</a:t>
            </a:r>
          </a:p>
          <a:p>
            <a:endParaRPr lang="lt-LT" dirty="0"/>
          </a:p>
        </p:txBody>
      </p:sp>
      <p:sp>
        <p:nvSpPr>
          <p:cNvPr id="4" name="TextBox 3"/>
          <p:cNvSpPr txBox="1"/>
          <p:nvPr/>
        </p:nvSpPr>
        <p:spPr>
          <a:xfrm>
            <a:off x="685800" y="914400"/>
            <a:ext cx="3352800" cy="400110"/>
          </a:xfrm>
          <a:prstGeom prst="rect">
            <a:avLst/>
          </a:prstGeom>
          <a:noFill/>
        </p:spPr>
        <p:txBody>
          <a:bodyPr wrap="square" rtlCol="0">
            <a:spAutoFit/>
          </a:bodyPr>
          <a:lstStyle/>
          <a:p>
            <a:r>
              <a:rPr lang="lt-LT" sz="2000" dirty="0"/>
              <a:t>Lyčių lygybės aspektas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533400"/>
          </a:xfrm>
        </p:spPr>
        <p:txBody>
          <a:bodyPr>
            <a:noAutofit/>
          </a:bodyPr>
          <a:lstStyle/>
          <a:p>
            <a:pPr algn="ctr"/>
            <a:r>
              <a:rPr lang="lt-LT" dirty="0"/>
              <a:t>HORIZONTALIOS TEMINĖS SRITYS</a:t>
            </a:r>
          </a:p>
        </p:txBody>
      </p:sp>
      <p:sp>
        <p:nvSpPr>
          <p:cNvPr id="3" name="Content Placeholder 2"/>
          <p:cNvSpPr>
            <a:spLocks noGrp="1"/>
          </p:cNvSpPr>
          <p:nvPr>
            <p:ph sz="quarter" idx="1"/>
          </p:nvPr>
        </p:nvSpPr>
        <p:spPr>
          <a:xfrm>
            <a:off x="457200" y="1600200"/>
            <a:ext cx="7848600" cy="4873752"/>
          </a:xfrm>
        </p:spPr>
        <p:txBody>
          <a:bodyPr/>
          <a:lstStyle/>
          <a:p>
            <a:pPr algn="just"/>
            <a:r>
              <a:rPr lang="lt-LT" dirty="0"/>
              <a:t>Daugeliui neįgaliųjų kyla pavojus patirti daugialypę ir (arba) įvairių formų diskriminaciją ir segregaciją visuomenėje dėl savo konkrečios situacijos (pvz. Finansio statuso, būsto sąlygų, kompleksinės negalios. )</a:t>
            </a:r>
          </a:p>
          <a:p>
            <a:pPr algn="just"/>
            <a:r>
              <a:rPr lang="lt-LT" dirty="0"/>
              <a:t>Siakiant įveikti daugialypę diskriminaciją ir žalingus padarinius, svarbu pripažinti, kad ji egzistuoja. </a:t>
            </a:r>
          </a:p>
        </p:txBody>
      </p:sp>
      <p:sp>
        <p:nvSpPr>
          <p:cNvPr id="4" name="TextBox 3"/>
          <p:cNvSpPr txBox="1"/>
          <p:nvPr/>
        </p:nvSpPr>
        <p:spPr>
          <a:xfrm>
            <a:off x="685800" y="838200"/>
            <a:ext cx="5486400" cy="400110"/>
          </a:xfrm>
          <a:prstGeom prst="rect">
            <a:avLst/>
          </a:prstGeom>
          <a:noFill/>
        </p:spPr>
        <p:txBody>
          <a:bodyPr wrap="square" rtlCol="0">
            <a:spAutoFit/>
          </a:bodyPr>
          <a:lstStyle/>
          <a:p>
            <a:r>
              <a:rPr lang="lt-LT" sz="2000" dirty="0"/>
              <a:t>Daugialypė diskriminacija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pPr algn="ctr"/>
            <a:r>
              <a:rPr lang="lt-LT" dirty="0"/>
              <a:t>HORIZONTALIOS TEMINĖS SRITYS</a:t>
            </a:r>
          </a:p>
        </p:txBody>
      </p:sp>
      <p:sp>
        <p:nvSpPr>
          <p:cNvPr id="3" name="Content Placeholder 2"/>
          <p:cNvSpPr>
            <a:spLocks noGrp="1"/>
          </p:cNvSpPr>
          <p:nvPr>
            <p:ph sz="quarter" idx="1"/>
          </p:nvPr>
        </p:nvSpPr>
        <p:spPr>
          <a:xfrm>
            <a:off x="457200" y="1600200"/>
            <a:ext cx="7924800" cy="4873752"/>
          </a:xfrm>
        </p:spPr>
        <p:txBody>
          <a:bodyPr/>
          <a:lstStyle/>
          <a:p>
            <a:pPr algn="just"/>
            <a:r>
              <a:rPr lang="lt-LT" dirty="0"/>
              <a:t>Kokybiškas švietimas yra būtina sąlyga, kad neįgalieji turėtų vienodas galimybes su kitais naudotis žmogaus teisėmis. Tai taip pat apima ankstyvą vaikystę ir paramą šeimai. </a:t>
            </a:r>
          </a:p>
          <a:p>
            <a:pPr algn="just"/>
            <a:r>
              <a:rPr lang="lt-LT" dirty="0"/>
              <a:t>Europos Tarybos kontekste tai reiškia geresnes neįgaliųjų galimybes naudotis informacija, švietimo ir mokymo programomis bei priemonėmis, susijusiomis su žmogaus teisėmis ir jų įgyvendinimu. </a:t>
            </a:r>
          </a:p>
          <a:p>
            <a:endParaRPr lang="lt-LT" dirty="0"/>
          </a:p>
          <a:p>
            <a:endParaRPr lang="lt-LT" dirty="0"/>
          </a:p>
        </p:txBody>
      </p:sp>
      <p:sp>
        <p:nvSpPr>
          <p:cNvPr id="4" name="TextBox 3"/>
          <p:cNvSpPr txBox="1"/>
          <p:nvPr/>
        </p:nvSpPr>
        <p:spPr>
          <a:xfrm>
            <a:off x="762000" y="914400"/>
            <a:ext cx="5715000" cy="400110"/>
          </a:xfrm>
          <a:prstGeom prst="rect">
            <a:avLst/>
          </a:prstGeom>
          <a:noFill/>
        </p:spPr>
        <p:txBody>
          <a:bodyPr wrap="square" rtlCol="0">
            <a:spAutoFit/>
          </a:bodyPr>
          <a:lstStyle/>
          <a:p>
            <a:r>
              <a:rPr lang="lt-LT" dirty="0"/>
              <a:t>Šv</a:t>
            </a:r>
            <a:r>
              <a:rPr lang="lt-LT" sz="2000" dirty="0"/>
              <a:t>ietimas ir mokymas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72400" cy="792162"/>
          </a:xfrm>
        </p:spPr>
        <p:txBody>
          <a:bodyPr/>
          <a:lstStyle/>
          <a:p>
            <a:r>
              <a:rPr lang="lt-LT" dirty="0"/>
              <a:t>PRIORITETINĖS SRITYS</a:t>
            </a:r>
          </a:p>
        </p:txBody>
      </p:sp>
      <p:sp>
        <p:nvSpPr>
          <p:cNvPr id="3" name="Content Placeholder 2"/>
          <p:cNvSpPr>
            <a:spLocks noGrp="1"/>
          </p:cNvSpPr>
          <p:nvPr>
            <p:ph sz="quarter" idx="1"/>
          </p:nvPr>
        </p:nvSpPr>
        <p:spPr>
          <a:xfrm>
            <a:off x="381000" y="1600200"/>
            <a:ext cx="7924800" cy="4873752"/>
          </a:xfrm>
        </p:spPr>
        <p:txBody>
          <a:bodyPr/>
          <a:lstStyle/>
          <a:p>
            <a:pPr algn="just"/>
            <a:r>
              <a:rPr lang="lt-LT" b="1" dirty="0"/>
              <a:t>Lygybė yra pagrindinis visų žmogaus teisių ir pagrindinių laisvių principas. </a:t>
            </a:r>
          </a:p>
          <a:p>
            <a:pPr algn="just"/>
            <a:r>
              <a:rPr lang="lt-LT" dirty="0"/>
              <a:t>Dėl nevienodo požiūrio ir įvairių formų diskriminacijos neįgalieji negali visapusiškai ir vienodomis sąlygomis su kitais naudotis visomis žmogaus teisėmis ir pagrindinėmis laisvėmis. </a:t>
            </a:r>
          </a:p>
        </p:txBody>
      </p:sp>
      <p:sp>
        <p:nvSpPr>
          <p:cNvPr id="4" name="TextBox 3"/>
          <p:cNvSpPr txBox="1"/>
          <p:nvPr/>
        </p:nvSpPr>
        <p:spPr>
          <a:xfrm>
            <a:off x="609600" y="1066800"/>
            <a:ext cx="4953000" cy="400110"/>
          </a:xfrm>
          <a:prstGeom prst="rect">
            <a:avLst/>
          </a:prstGeom>
          <a:noFill/>
        </p:spPr>
        <p:txBody>
          <a:bodyPr wrap="square" rtlCol="0">
            <a:spAutoFit/>
          </a:bodyPr>
          <a:lstStyle/>
          <a:p>
            <a:r>
              <a:rPr lang="lt-LT" sz="2000" dirty="0"/>
              <a:t>Lygybė ir nediskriminavimas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15962"/>
          </a:xfrm>
        </p:spPr>
        <p:txBody>
          <a:bodyPr/>
          <a:lstStyle/>
          <a:p>
            <a:r>
              <a:rPr lang="lt-LT" dirty="0"/>
              <a:t>PRIORITETINĖS SRITYS</a:t>
            </a:r>
            <a:endParaRPr lang="en-US" dirty="0"/>
          </a:p>
        </p:txBody>
      </p:sp>
      <p:sp>
        <p:nvSpPr>
          <p:cNvPr id="3" name="Turinio vietos rezervavimo ženklas 2"/>
          <p:cNvSpPr>
            <a:spLocks noGrp="1"/>
          </p:cNvSpPr>
          <p:nvPr>
            <p:ph sz="quarter" idx="1"/>
          </p:nvPr>
        </p:nvSpPr>
        <p:spPr>
          <a:xfrm>
            <a:off x="457200" y="1600200"/>
            <a:ext cx="7924800" cy="4873752"/>
          </a:xfrm>
        </p:spPr>
        <p:txBody>
          <a:bodyPr>
            <a:normAutofit lnSpcReduction="10000"/>
          </a:bodyPr>
          <a:lstStyle/>
          <a:p>
            <a:pPr algn="just"/>
            <a:r>
              <a:rPr lang="lt-LT" b="1" dirty="0"/>
              <a:t>Visuomenės švietimas yra konkretus valstybės įsipareigojimas pagal JTNTK. </a:t>
            </a:r>
            <a:r>
              <a:rPr lang="lt-LT" dirty="0"/>
              <a:t>Neįgalieji vis dar susiduria su abejingumu, nepriimtiniais požiūriais ir stereotipais, pagrįstais esamais prietarais, baimėmis ir nepasitikėjimu savo gebėjimais. Reikalingi veiksmai pakeisti šiuos neigiamus požiūrius ir stereotipus per veiksmingą visuomenės švietimo politiką, strategijas ir veiksmus, dalyvaujant visoms suinteresuotosioms šalims. </a:t>
            </a:r>
          </a:p>
          <a:p>
            <a:pPr algn="just"/>
            <a:r>
              <a:rPr lang="lt-LT" dirty="0"/>
              <a:t>Kovojant su diskriminuojančiu požiūriu ir elgesiu, neigiamomis pasekmėmis neįgaliesiems, reikia teikti prieinamą ir objektyvią informacija apie gebėjimus, o ne negalia. </a:t>
            </a:r>
          </a:p>
        </p:txBody>
      </p:sp>
      <p:sp>
        <p:nvSpPr>
          <p:cNvPr id="4" name="TextBox 3"/>
          <p:cNvSpPr txBox="1"/>
          <p:nvPr/>
        </p:nvSpPr>
        <p:spPr>
          <a:xfrm>
            <a:off x="533400" y="990600"/>
            <a:ext cx="4648200" cy="400110"/>
          </a:xfrm>
          <a:prstGeom prst="rect">
            <a:avLst/>
          </a:prstGeom>
          <a:noFill/>
        </p:spPr>
        <p:txBody>
          <a:bodyPr wrap="square" rtlCol="0">
            <a:spAutoFit/>
          </a:bodyPr>
          <a:lstStyle/>
          <a:p>
            <a:r>
              <a:rPr lang="lt-LT" sz="2000" dirty="0"/>
              <a:t>Visuomenės švietimas</a:t>
            </a:r>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28600"/>
            <a:ext cx="7467600" cy="762000"/>
          </a:xfrm>
        </p:spPr>
        <p:txBody>
          <a:bodyPr/>
          <a:lstStyle/>
          <a:p>
            <a:r>
              <a:rPr lang="lt-LT" dirty="0"/>
              <a:t>PRIORITETINĖS SRITYS</a:t>
            </a:r>
            <a:endParaRPr lang="en-US" dirty="0"/>
          </a:p>
        </p:txBody>
      </p:sp>
      <p:sp>
        <p:nvSpPr>
          <p:cNvPr id="3" name="Turinio vietos rezervavimo ženklas 2"/>
          <p:cNvSpPr>
            <a:spLocks noGrp="1"/>
          </p:cNvSpPr>
          <p:nvPr>
            <p:ph sz="quarter" idx="1"/>
          </p:nvPr>
        </p:nvSpPr>
        <p:spPr/>
        <p:txBody>
          <a:bodyPr/>
          <a:lstStyle/>
          <a:p>
            <a:pPr algn="just"/>
            <a:r>
              <a:rPr lang="lt-LT" dirty="0"/>
              <a:t>Prieinamumas, kaip apibrėžta JTNTK, yra išankstinė sąlyga, kad neįgalieji galėtų aktyviai naudotis žmogaus teisėmis, visapusiškai ir lygiai su kitais dalyvauti visuomenėje ir įnešti savo indėlį, gyventi savarankiškai ir rinktis visais savo gyvenimo klausimais. </a:t>
            </a:r>
          </a:p>
          <a:p>
            <a:pPr algn="just"/>
            <a:r>
              <a:rPr lang="lt-LT" dirty="0"/>
              <a:t>Galimybė gauti informaciją,  taip pat bendravimo ir kalbos apibrėžimai yra svarbios prieinamumo sudedamosios dalys. </a:t>
            </a:r>
            <a:endParaRPr lang="en-US" dirty="0"/>
          </a:p>
        </p:txBody>
      </p:sp>
      <p:sp>
        <p:nvSpPr>
          <p:cNvPr id="4" name="TextBox 3"/>
          <p:cNvSpPr txBox="1"/>
          <p:nvPr/>
        </p:nvSpPr>
        <p:spPr>
          <a:xfrm>
            <a:off x="533400" y="990600"/>
            <a:ext cx="4267200" cy="400110"/>
          </a:xfrm>
          <a:prstGeom prst="rect">
            <a:avLst/>
          </a:prstGeom>
          <a:noFill/>
        </p:spPr>
        <p:txBody>
          <a:bodyPr wrap="square" rtlCol="0">
            <a:spAutoFit/>
          </a:bodyPr>
          <a:lstStyle/>
          <a:p>
            <a:r>
              <a:rPr lang="lt-LT" sz="2000" dirty="0"/>
              <a:t>Prieinamumas</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92162"/>
          </a:xfrm>
        </p:spPr>
        <p:txBody>
          <a:bodyPr/>
          <a:lstStyle/>
          <a:p>
            <a:r>
              <a:rPr lang="lt-LT" dirty="0"/>
              <a:t>PRIORITETINĖS SRITYS</a:t>
            </a:r>
            <a:endParaRPr lang="en-US" dirty="0"/>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Lygybė prieš įstatymą apima dvi teisinio veiksnumo dalis: </a:t>
            </a:r>
            <a:r>
              <a:rPr lang="lt-LT" b="1" dirty="0"/>
              <a:t>gebėjimą įgyti teises ir pareigas</a:t>
            </a:r>
            <a:r>
              <a:rPr lang="lt-LT" dirty="0"/>
              <a:t> ir </a:t>
            </a:r>
            <a:r>
              <a:rPr lang="lt-LT" b="1" dirty="0"/>
              <a:t>gebėjimą atitinkamai veikti</a:t>
            </a:r>
            <a:r>
              <a:rPr lang="lt-LT" dirty="0"/>
              <a:t>. </a:t>
            </a:r>
          </a:p>
          <a:p>
            <a:pPr algn="just"/>
            <a:r>
              <a:rPr lang="lt-LT" dirty="0"/>
              <a:t>Teisinis veiksnumas ir galimybė kreiptis į teismą yra būtini norint užtikrinti realu neįgaliųjų dalyvavimą visose visuomenės gyvenimo srityse ir jų visapusį įtraukimą į visuomenę.</a:t>
            </a:r>
          </a:p>
          <a:p>
            <a:pPr algn="just"/>
            <a:r>
              <a:rPr lang="lt-LT" dirty="0"/>
              <a:t>Savo gyvenimo ir visų jo aspektų kontrolė  yra pagrindiniai reikalavimai siekiant visapusiškai įgyvendinti visas žmogaus teises. </a:t>
            </a:r>
          </a:p>
        </p:txBody>
      </p:sp>
      <p:sp>
        <p:nvSpPr>
          <p:cNvPr id="4" name="TextBox 3"/>
          <p:cNvSpPr txBox="1"/>
          <p:nvPr/>
        </p:nvSpPr>
        <p:spPr>
          <a:xfrm>
            <a:off x="609600" y="1066800"/>
            <a:ext cx="4572000" cy="400110"/>
          </a:xfrm>
          <a:prstGeom prst="rect">
            <a:avLst/>
          </a:prstGeom>
          <a:noFill/>
        </p:spPr>
        <p:txBody>
          <a:bodyPr wrap="square" rtlCol="0">
            <a:spAutoFit/>
          </a:bodyPr>
          <a:lstStyle/>
          <a:p>
            <a:r>
              <a:rPr lang="lt-LT" sz="2000" dirty="0"/>
              <a:t>Lygybė prieš įstatymą </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68362"/>
          </a:xfrm>
        </p:spPr>
        <p:txBody>
          <a:bodyPr/>
          <a:lstStyle/>
          <a:p>
            <a:pPr algn="ctr"/>
            <a:r>
              <a:rPr lang="lt-LT" dirty="0"/>
              <a:t>TURINYS</a:t>
            </a:r>
            <a:endParaRPr lang="en-US" dirty="0"/>
          </a:p>
        </p:txBody>
      </p:sp>
      <p:sp>
        <p:nvSpPr>
          <p:cNvPr id="3" name="Turinio vietos rezervavimo ženklas 2"/>
          <p:cNvSpPr>
            <a:spLocks noGrp="1"/>
          </p:cNvSpPr>
          <p:nvPr>
            <p:ph sz="quarter" idx="1"/>
          </p:nvPr>
        </p:nvSpPr>
        <p:spPr>
          <a:xfrm>
            <a:off x="381000" y="1600200"/>
            <a:ext cx="8001000" cy="4495800"/>
          </a:xfrm>
        </p:spPr>
        <p:txBody>
          <a:bodyPr/>
          <a:lstStyle/>
          <a:p>
            <a:pPr marL="457200" indent="-457200">
              <a:buFont typeface="+mj-lt"/>
              <a:buAutoNum type="arabicPeriod"/>
            </a:pPr>
            <a:r>
              <a:rPr lang="lt-LT" dirty="0"/>
              <a:t>Europos taryba ir neįgaliųjų teisės;</a:t>
            </a:r>
          </a:p>
          <a:p>
            <a:pPr marL="457200" indent="-457200">
              <a:buFont typeface="+mj-lt"/>
              <a:buAutoNum type="arabicPeriod"/>
            </a:pPr>
            <a:r>
              <a:rPr lang="lt-LT" dirty="0"/>
              <a:t>Europos tarybos 2006 – 2015 m. Veiksmų planas dėl negalios;</a:t>
            </a:r>
          </a:p>
          <a:p>
            <a:pPr marL="457200" indent="-457200">
              <a:buFont typeface="+mj-lt"/>
              <a:buAutoNum type="arabicPeriod"/>
            </a:pPr>
            <a:r>
              <a:rPr lang="lt-LT" dirty="0"/>
              <a:t>Naujoji strategija;</a:t>
            </a:r>
          </a:p>
          <a:p>
            <a:pPr marL="457200" indent="-457200">
              <a:buFont typeface="+mj-lt"/>
              <a:buAutoNum type="arabicPeriod"/>
            </a:pPr>
            <a:r>
              <a:rPr lang="lt-LT" dirty="0"/>
              <a:t>Rizikos valdymas ir įgyvendinimas nacionaliniu lygmeniu;</a:t>
            </a:r>
          </a:p>
          <a:p>
            <a:pPr marL="457200" indent="-457200">
              <a:buFont typeface="+mj-lt"/>
              <a:buAutoNum type="arabicPeriod"/>
            </a:pPr>
            <a:r>
              <a:rPr lang="lt-LT" dirty="0"/>
              <a:t>Horizontalios teminės sritys;</a:t>
            </a:r>
          </a:p>
          <a:p>
            <a:pPr marL="457200" indent="-457200">
              <a:buFont typeface="+mj-lt"/>
              <a:buAutoNum type="arabicPeriod"/>
            </a:pPr>
            <a:r>
              <a:rPr lang="lt-LT" dirty="0"/>
              <a:t>Prioritetinės sritys;</a:t>
            </a:r>
          </a:p>
          <a:p>
            <a:pPr marL="457200" indent="-457200">
              <a:buFont typeface="+mj-lt"/>
              <a:buAutoNum type="arabicPeriod"/>
            </a:pPr>
            <a:r>
              <a:rPr lang="lt-LT" dirty="0"/>
              <a:t>Darbo metodai.</a:t>
            </a:r>
          </a:p>
          <a:p>
            <a:pPr marL="457200" indent="-457200">
              <a:buFont typeface="+mj-lt"/>
              <a:buAutoNum type="arabicPeriod"/>
            </a:pPr>
            <a:endParaRPr lang="lt-LT" dirty="0"/>
          </a:p>
          <a:p>
            <a:pPr marL="457200" indent="-457200">
              <a:buFont typeface="+mj-lt"/>
              <a:buAutoNum type="arabicPeriod"/>
            </a:pPr>
            <a:endParaRPr lang="lt-LT" dirty="0"/>
          </a:p>
          <a:p>
            <a:pPr marL="457200" indent="-457200">
              <a:buFont typeface="+mj-lt"/>
              <a:buAutoNum type="arabicPeriod"/>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15962"/>
          </a:xfrm>
        </p:spPr>
        <p:txBody>
          <a:bodyPr/>
          <a:lstStyle/>
          <a:p>
            <a:r>
              <a:rPr lang="lt-LT" dirty="0"/>
              <a:t>PRIORITETINĖS SRITYS</a:t>
            </a:r>
            <a:endParaRPr lang="en-US" dirty="0"/>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Dėl savo negalios, ypač intelektinės ar psichosocialinės negalios, dalis gyventojų vis dar negali įgyvendinti savo teisinio veiksnumo. Daugelyje valstybių narių tebegyvuoja pakaitinių sprendimų priėmimo praktika, įskaitant visišką globą, kai asmenys yra netekę savo individualumo įstatymo ir visuomenės akyse. Kai kurios tokios praktikos aspektus Europos Žmogaus Teisių Teismas yra įvertinęs kaip pagrindinių žmogaus teisių ir laisvių pažeidimus, ragindamas atitinkamas valdžios institucijas juos ištaisyti. </a:t>
            </a:r>
            <a:endParaRPr lang="en-US" dirty="0"/>
          </a:p>
        </p:txBody>
      </p:sp>
      <p:sp>
        <p:nvSpPr>
          <p:cNvPr id="5" name="TextBox 4"/>
          <p:cNvSpPr txBox="1"/>
          <p:nvPr/>
        </p:nvSpPr>
        <p:spPr>
          <a:xfrm>
            <a:off x="533400" y="990600"/>
            <a:ext cx="4800600" cy="400110"/>
          </a:xfrm>
          <a:prstGeom prst="rect">
            <a:avLst/>
          </a:prstGeom>
          <a:noFill/>
        </p:spPr>
        <p:txBody>
          <a:bodyPr wrap="square" rtlCol="0">
            <a:spAutoFit/>
          </a:bodyPr>
          <a:lstStyle/>
          <a:p>
            <a:r>
              <a:rPr lang="lt-LT" sz="2000" dirty="0"/>
              <a:t>Lygybė prieš įstatymą </a:t>
            </a:r>
            <a:endParaRPr lang="en-US"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639762"/>
          </a:xfrm>
        </p:spPr>
        <p:txBody>
          <a:bodyPr/>
          <a:lstStyle/>
          <a:p>
            <a:r>
              <a:rPr lang="lt-LT" dirty="0"/>
              <a:t>PRIORITETINĖS SRITYS</a:t>
            </a:r>
            <a:endParaRPr lang="en-US" dirty="0"/>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Pagal JTNTK (16 straipsnis), valstybės pareiga yra užkirsti kelią visų formų išnaudojimui, smurtui ir prievartai bei apsaugoti nuo to neįgaliuosius. </a:t>
            </a:r>
          </a:p>
          <a:p>
            <a:pPr algn="just"/>
            <a:r>
              <a:rPr lang="lt-LT" dirty="0"/>
              <a:t>Pavojus patirti daugialypį ir įvairių formų išnaudojimą, smurtą ir prievartą ypač kyla vaikams, jaunimui ir vyresnio amžiaus žmonėms bei asmenims su sudėtingais poreikiais, tarp jų ir benamiams bei asmenims, gyvenantiems įstaigose ar izoliuotoje aplinkoje. </a:t>
            </a:r>
          </a:p>
          <a:p>
            <a:pPr algn="just"/>
            <a:r>
              <a:rPr lang="lt-LT" dirty="0"/>
              <a:t>Neįgalioms moterims ir mergaitėms pirmiausia kyla didelis pavojus patirti smurtą dėl lyties. </a:t>
            </a:r>
            <a:endParaRPr lang="en-US" dirty="0"/>
          </a:p>
        </p:txBody>
      </p:sp>
      <p:sp>
        <p:nvSpPr>
          <p:cNvPr id="4" name="TextBox 3">
            <a:extLst>
              <a:ext uri="{FF2B5EF4-FFF2-40B4-BE49-F238E27FC236}">
                <a16:creationId xmlns:a16="http://schemas.microsoft.com/office/drawing/2014/main" id="{2D6F314B-0AF6-45DB-9756-356CBA66CB35}"/>
              </a:ext>
            </a:extLst>
          </p:cNvPr>
          <p:cNvSpPr txBox="1"/>
          <p:nvPr/>
        </p:nvSpPr>
        <p:spPr>
          <a:xfrm>
            <a:off x="533400" y="838200"/>
            <a:ext cx="7391400" cy="400110"/>
          </a:xfrm>
          <a:prstGeom prst="rect">
            <a:avLst/>
          </a:prstGeom>
          <a:noFill/>
        </p:spPr>
        <p:txBody>
          <a:bodyPr wrap="square" rtlCol="0">
            <a:spAutoFit/>
          </a:bodyPr>
          <a:lstStyle/>
          <a:p>
            <a:r>
              <a:rPr lang="lt-LT" sz="2000" dirty="0"/>
              <a:t>Laisvė nebūti išnaudojamam, nepatirti smurto ir prievartos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4CF80C2-2F35-416B-B3BC-9AAEBBF8AD26}"/>
              </a:ext>
            </a:extLst>
          </p:cNvPr>
          <p:cNvSpPr>
            <a:spLocks noGrp="1"/>
          </p:cNvSpPr>
          <p:nvPr>
            <p:ph type="title"/>
          </p:nvPr>
        </p:nvSpPr>
        <p:spPr>
          <a:xfrm>
            <a:off x="457200" y="274638"/>
            <a:ext cx="7467600" cy="563562"/>
          </a:xfrm>
        </p:spPr>
        <p:txBody>
          <a:bodyPr/>
          <a:lstStyle/>
          <a:p>
            <a:r>
              <a:rPr lang="lt-LT" dirty="0"/>
              <a:t>PRIORITETINĖS SRITYS</a:t>
            </a:r>
          </a:p>
        </p:txBody>
      </p:sp>
      <p:sp>
        <p:nvSpPr>
          <p:cNvPr id="3" name="Turinio vietos rezervavimo ženklas 2">
            <a:extLst>
              <a:ext uri="{FF2B5EF4-FFF2-40B4-BE49-F238E27FC236}">
                <a16:creationId xmlns:a16="http://schemas.microsoft.com/office/drawing/2014/main" id="{C57EEBA1-21AD-4E01-854E-C9607E513042}"/>
              </a:ext>
            </a:extLst>
          </p:cNvPr>
          <p:cNvSpPr>
            <a:spLocks noGrp="1"/>
          </p:cNvSpPr>
          <p:nvPr>
            <p:ph sz="quarter" idx="1"/>
          </p:nvPr>
        </p:nvSpPr>
        <p:spPr>
          <a:xfrm>
            <a:off x="457200" y="1600200"/>
            <a:ext cx="7924800" cy="4873752"/>
          </a:xfrm>
        </p:spPr>
        <p:txBody>
          <a:bodyPr/>
          <a:lstStyle/>
          <a:p>
            <a:pPr algn="just"/>
            <a:r>
              <a:rPr lang="lt-LT" dirty="0"/>
              <a:t>Nusikaltimai dėl neapykantos, priekabiavimas, ypač internete irgi yra išnaudojimo, smurto ir prievartos formos, kurios ypač paveikia neįgalius asmenis. </a:t>
            </a:r>
          </a:p>
          <a:p>
            <a:pPr algn="just"/>
            <a:r>
              <a:rPr lang="lt-LT" dirty="0"/>
              <a:t>Sunkumų kovojant su išnaudojimu, smurtu ir prievarta kyla todėl, kad apie tokius faktus dažnai nepranešama. </a:t>
            </a:r>
          </a:p>
          <a:p>
            <a:pPr algn="just"/>
            <a:endParaRPr lang="lt-LT" dirty="0"/>
          </a:p>
        </p:txBody>
      </p:sp>
      <p:sp>
        <p:nvSpPr>
          <p:cNvPr id="5" name="TextBox 4">
            <a:extLst>
              <a:ext uri="{FF2B5EF4-FFF2-40B4-BE49-F238E27FC236}">
                <a16:creationId xmlns:a16="http://schemas.microsoft.com/office/drawing/2014/main" id="{AD73DFC9-965C-40C6-A886-30395A89DB63}"/>
              </a:ext>
            </a:extLst>
          </p:cNvPr>
          <p:cNvSpPr txBox="1"/>
          <p:nvPr/>
        </p:nvSpPr>
        <p:spPr>
          <a:xfrm>
            <a:off x="485774" y="838200"/>
            <a:ext cx="7362826" cy="400110"/>
          </a:xfrm>
          <a:prstGeom prst="rect">
            <a:avLst/>
          </a:prstGeom>
          <a:noFill/>
        </p:spPr>
        <p:txBody>
          <a:bodyPr wrap="square" rtlCol="0">
            <a:spAutoFit/>
          </a:bodyPr>
          <a:lstStyle/>
          <a:p>
            <a:r>
              <a:rPr lang="lt-LT" sz="2000" dirty="0"/>
              <a:t>Laisvė nebūti išnaudojamam, nepatirti smurto ir prievartos </a:t>
            </a:r>
          </a:p>
        </p:txBody>
      </p:sp>
    </p:spTree>
    <p:extLst>
      <p:ext uri="{BB962C8B-B14F-4D97-AF65-F5344CB8AC3E}">
        <p14:creationId xmlns:p14="http://schemas.microsoft.com/office/powerpoint/2010/main" val="103132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15962"/>
          </a:xfrm>
        </p:spPr>
        <p:txBody>
          <a:bodyPr/>
          <a:lstStyle/>
          <a:p>
            <a:pPr algn="ctr"/>
            <a:r>
              <a:rPr lang="lt-LT" dirty="0"/>
              <a:t>DARBO METODAI</a:t>
            </a:r>
            <a:endParaRPr lang="en-US" dirty="0"/>
          </a:p>
        </p:txBody>
      </p:sp>
      <p:sp>
        <p:nvSpPr>
          <p:cNvPr id="3" name="Turinio vietos rezervavimo ženklas 2"/>
          <p:cNvSpPr>
            <a:spLocks noGrp="1"/>
          </p:cNvSpPr>
          <p:nvPr>
            <p:ph sz="quarter" idx="1"/>
          </p:nvPr>
        </p:nvSpPr>
        <p:spPr>
          <a:xfrm>
            <a:off x="457200" y="1447800"/>
            <a:ext cx="7924800" cy="4873752"/>
          </a:xfrm>
        </p:spPr>
        <p:txBody>
          <a:bodyPr>
            <a:normAutofit lnSpcReduction="10000"/>
          </a:bodyPr>
          <a:lstStyle/>
          <a:p>
            <a:pPr algn="just"/>
            <a:r>
              <a:rPr lang="lt-LT" dirty="0"/>
              <a:t>Strategija dėl negalios apima įvairias sritis, todėl daroma prielaida, kad visos Europos Tarybos sprendimų priėmimo, standartų nustatymo, patariamosios ir stebėsenos institucijos palaiko ir aktyviai prisideda įgyvendinant strategijos tikslus ir strateginius uždavinius. </a:t>
            </a:r>
          </a:p>
          <a:p>
            <a:pPr algn="just"/>
            <a:r>
              <a:rPr lang="lt-LT" dirty="0"/>
              <a:t>Europos Taryba sieks įtraukti, pasitelkti ir naudoti pilietinės visuomenės organizacijų bei neįgaliųjų organizacijų patirtį ir specialiąsias žinias, kur tinkama, formuojant, įgyvendinant ir vertinant politiką, programas ir veiklą, ir ragina valstybes nares padaryti tą patį nacionaliniu ir vietos lygmeniu.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sz="quarter" idx="1"/>
          </p:nvPr>
        </p:nvSpPr>
        <p:spPr>
          <a:xfrm>
            <a:off x="685800" y="914400"/>
            <a:ext cx="7696200" cy="5486400"/>
          </a:xfrm>
        </p:spPr>
        <p:txBody>
          <a:bodyPr/>
          <a:lstStyle/>
          <a:p>
            <a:pPr algn="ctr">
              <a:buNone/>
            </a:pPr>
            <a:endParaRPr lang="lt-LT" b="1" dirty="0"/>
          </a:p>
          <a:p>
            <a:pPr algn="ctr">
              <a:buNone/>
            </a:pPr>
            <a:endParaRPr lang="lt-LT" b="1" dirty="0"/>
          </a:p>
          <a:p>
            <a:pPr algn="ctr">
              <a:buNone/>
            </a:pPr>
            <a:endParaRPr lang="lt-LT" b="1" dirty="0"/>
          </a:p>
          <a:p>
            <a:pPr algn="ctr">
              <a:buNone/>
            </a:pPr>
            <a:r>
              <a:rPr lang="lt-LT" b="1" dirty="0"/>
              <a:t>Neįgaliųjų teisių įgyvendinimas: lygybė, orumas ir lygios galimybės</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8153400" cy="944562"/>
          </a:xfrm>
        </p:spPr>
        <p:txBody>
          <a:bodyPr>
            <a:noAutofit/>
          </a:bodyPr>
          <a:lstStyle/>
          <a:p>
            <a:pPr algn="ctr"/>
            <a:r>
              <a:rPr lang="lt-LT" dirty="0"/>
              <a:t>EUROPOS TARYBA IR NEĮGALIŲJŲ TEISĖS </a:t>
            </a:r>
            <a:endParaRPr lang="en-US" dirty="0"/>
          </a:p>
        </p:txBody>
      </p:sp>
      <p:sp>
        <p:nvSpPr>
          <p:cNvPr id="3" name="Turinio vietos rezervavimo ženklas 2"/>
          <p:cNvSpPr>
            <a:spLocks noGrp="1"/>
          </p:cNvSpPr>
          <p:nvPr>
            <p:ph sz="quarter" idx="1"/>
          </p:nvPr>
        </p:nvSpPr>
        <p:spPr>
          <a:xfrm>
            <a:off x="457200" y="1600200"/>
            <a:ext cx="7924800" cy="4873752"/>
          </a:xfrm>
        </p:spPr>
        <p:txBody>
          <a:bodyPr>
            <a:normAutofit lnSpcReduction="10000"/>
          </a:bodyPr>
          <a:lstStyle/>
          <a:p>
            <a:r>
              <a:rPr lang="lt-LT" dirty="0"/>
              <a:t>Strategija siekiama apimti šias teises:</a:t>
            </a:r>
          </a:p>
          <a:p>
            <a:pPr marL="457200" indent="-457200">
              <a:buFont typeface="Wingdings" pitchFamily="2" charset="2"/>
              <a:buChar char="Ø"/>
            </a:pPr>
            <a:r>
              <a:rPr lang="lt-LT" dirty="0"/>
              <a:t>        pilietines;</a:t>
            </a:r>
          </a:p>
          <a:p>
            <a:pPr marL="457200" indent="-457200">
              <a:buFont typeface="Wingdings" pitchFamily="2" charset="2"/>
              <a:buChar char="Ø"/>
            </a:pPr>
            <a:r>
              <a:rPr lang="lt-LT" dirty="0"/>
              <a:t>        politines;</a:t>
            </a:r>
          </a:p>
          <a:p>
            <a:pPr marL="457200" indent="-457200">
              <a:buFont typeface="Wingdings" pitchFamily="2" charset="2"/>
              <a:buChar char="Ø"/>
            </a:pPr>
            <a:r>
              <a:rPr lang="lt-LT" dirty="0"/>
              <a:t>        ekonomines;</a:t>
            </a:r>
          </a:p>
          <a:p>
            <a:pPr marL="457200" indent="-457200">
              <a:buFont typeface="Wingdings" pitchFamily="2" charset="2"/>
              <a:buChar char="Ø"/>
            </a:pPr>
            <a:r>
              <a:rPr lang="lt-LT" dirty="0"/>
              <a:t>        socialines;</a:t>
            </a:r>
          </a:p>
          <a:p>
            <a:pPr marL="457200" indent="-457200">
              <a:buFont typeface="Wingdings" pitchFamily="2" charset="2"/>
              <a:buChar char="Ø"/>
            </a:pPr>
            <a:r>
              <a:rPr lang="lt-LT" dirty="0"/>
              <a:t>        kultūrines.</a:t>
            </a:r>
          </a:p>
          <a:p>
            <a:pPr marL="457200" indent="-457200">
              <a:buFont typeface="Wingdings" pitchFamily="2" charset="2"/>
              <a:buChar char="Ø"/>
            </a:pPr>
            <a:endParaRPr lang="lt-LT" dirty="0"/>
          </a:p>
          <a:p>
            <a:pPr marL="457200" indent="-457200" algn="just">
              <a:buFont typeface="Courier New" pitchFamily="49" charset="0"/>
              <a:buChar char="o"/>
            </a:pPr>
            <a:r>
              <a:rPr lang="lt-LT" dirty="0"/>
              <a:t>Joje išdėstytas Europos Tarybos ir jos valstybių narių įsipareigojimas užtikrinti, kad būtų faktiškai įgyvendintos šios teisės visiems neįgaliesiems, nepriklausomai nuo negalios. </a:t>
            </a:r>
          </a:p>
          <a:p>
            <a:pPr marL="457200" indent="-457200">
              <a:buNone/>
            </a:pPr>
            <a:r>
              <a:rPr lang="lt-LT" dirty="0"/>
              <a:t>        </a:t>
            </a:r>
          </a:p>
          <a:p>
            <a:pPr marL="457200" indent="-457200"/>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533400" y="304800"/>
            <a:ext cx="7848600" cy="1143000"/>
          </a:xfrm>
        </p:spPr>
        <p:txBody>
          <a:bodyPr/>
          <a:lstStyle/>
          <a:p>
            <a:pPr algn="just"/>
            <a:r>
              <a:rPr lang="lt-LT" dirty="0"/>
              <a:t>EUROPOS TARYBOS 2006 – 2015 M. VEIKSMŲ PLANAS DĖL NEGALIOS</a:t>
            </a:r>
            <a:endParaRPr lang="en-US" dirty="0"/>
          </a:p>
        </p:txBody>
      </p:sp>
      <p:sp>
        <p:nvSpPr>
          <p:cNvPr id="3" name="Turinio vietos rezervavimo ženklas 2"/>
          <p:cNvSpPr>
            <a:spLocks noGrp="1"/>
          </p:cNvSpPr>
          <p:nvPr>
            <p:ph sz="quarter" idx="1"/>
          </p:nvPr>
        </p:nvSpPr>
        <p:spPr>
          <a:xfrm>
            <a:off x="457200" y="1600200"/>
            <a:ext cx="7848600" cy="4873752"/>
          </a:xfrm>
        </p:spPr>
        <p:txBody>
          <a:bodyPr/>
          <a:lstStyle/>
          <a:p>
            <a:pPr algn="just"/>
            <a:r>
              <a:rPr lang="lt-LT" dirty="0"/>
              <a:t>2006 m. balandžio mėn. Ministrų kabinetas patvirtino </a:t>
            </a:r>
            <a:r>
              <a:rPr lang="lt-LT" b="1" dirty="0"/>
              <a:t>Rekomendaciją </a:t>
            </a:r>
            <a:r>
              <a:rPr lang="lt-LT" b="1" dirty="0" err="1"/>
              <a:t>Rec</a:t>
            </a:r>
            <a:r>
              <a:rPr lang="lt-LT" b="1" dirty="0"/>
              <a:t> (2006) 5 </a:t>
            </a:r>
            <a:r>
              <a:rPr lang="lt-LT" dirty="0"/>
              <a:t>“Europos Tarybos veiksmų planas skatinti neįgaliųjų teises ir visapusį dalyvavimą visuomenėje: neįgaliųjų gyvenimo kokybės gerinimas Europoje 2006 – 2015 metais.” </a:t>
            </a:r>
          </a:p>
          <a:p>
            <a:pPr algn="just"/>
            <a:r>
              <a:rPr lang="lt-LT" dirty="0"/>
              <a:t>Šio požiūrio esmę -  teiginį, jog neįgalieji yra žmonės, turintys orumą ir teises -  geriausiai apibūdina pagrindiniai abiejuose dokumentuose įtvirtinti principai: </a:t>
            </a:r>
            <a:r>
              <a:rPr lang="lt-LT" b="1" dirty="0"/>
              <a:t>savanoriškumas, pasirinkimo laisvė, visapusis dalyvavimas, lygybė ir žmogaus orumas.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792162"/>
          </a:xfrm>
        </p:spPr>
        <p:txBody>
          <a:bodyPr/>
          <a:lstStyle/>
          <a:p>
            <a:pPr algn="ctr"/>
            <a:r>
              <a:rPr lang="lt-LT" dirty="0"/>
              <a:t>NAUJOJI STRATEGIJA</a:t>
            </a:r>
            <a:endParaRPr lang="en-US" dirty="0"/>
          </a:p>
        </p:txBody>
      </p:sp>
      <p:sp>
        <p:nvSpPr>
          <p:cNvPr id="3" name="Turinio vietos rezervavimo ženklas 2"/>
          <p:cNvSpPr>
            <a:spLocks noGrp="1"/>
          </p:cNvSpPr>
          <p:nvPr>
            <p:ph sz="quarter" idx="1"/>
          </p:nvPr>
        </p:nvSpPr>
        <p:spPr>
          <a:xfrm>
            <a:off x="457200" y="1600200"/>
            <a:ext cx="8001000" cy="4873752"/>
          </a:xfrm>
        </p:spPr>
        <p:txBody>
          <a:bodyPr/>
          <a:lstStyle/>
          <a:p>
            <a:pPr algn="just"/>
            <a:r>
              <a:rPr lang="lt-LT" dirty="0"/>
              <a:t>Bendras Europos Tarybos 2017 – 2023 m. strategijos dėl negalios tikslas – </a:t>
            </a:r>
            <a:r>
              <a:rPr lang="lt-LT" b="1" dirty="0"/>
              <a:t>įgyvendinti neįgaliųjų lygybę, orumą ir lygias galimybes. </a:t>
            </a:r>
            <a:r>
              <a:rPr lang="lt-LT" dirty="0"/>
              <a:t>Tam būtina užtikrinti savarankiškumą, pasirinkimo laisvę bei visapusį ir veiksmingą dalyvavimą visose gyvenimo ir visuomenės srityse, įskaitant gyvenimą bendruomenėje. </a:t>
            </a:r>
          </a:p>
          <a:p>
            <a:pPr algn="just"/>
            <a:r>
              <a:rPr lang="lt-LT" dirty="0"/>
              <a:t>Strategija nesukelia teisinių įsipareigojimų valstybėms narėms. </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68362"/>
          </a:xfrm>
        </p:spPr>
        <p:txBody>
          <a:bodyPr/>
          <a:lstStyle/>
          <a:p>
            <a:pPr algn="ctr"/>
            <a:r>
              <a:rPr lang="lt-LT" dirty="0"/>
              <a:t>NAUJOJI STRATEGIJA</a:t>
            </a:r>
            <a:endParaRPr lang="en-US" dirty="0"/>
          </a:p>
        </p:txBody>
      </p:sp>
      <p:sp>
        <p:nvSpPr>
          <p:cNvPr id="3" name="Turinio vietos rezervavimo ženklas 2"/>
          <p:cNvSpPr>
            <a:spLocks noGrp="1"/>
          </p:cNvSpPr>
          <p:nvPr>
            <p:ph sz="quarter" idx="1"/>
          </p:nvPr>
        </p:nvSpPr>
        <p:spPr>
          <a:xfrm>
            <a:off x="457200" y="1600200"/>
            <a:ext cx="7848600" cy="4873752"/>
          </a:xfrm>
        </p:spPr>
        <p:txBody>
          <a:bodyPr/>
          <a:lstStyle/>
          <a:p>
            <a:pPr algn="just"/>
            <a:r>
              <a:rPr lang="lt-LT" dirty="0"/>
              <a:t>Strategijos tikslas – orientuoti ir remti veiklą bei priemones, kuriomis siekiama įgyvendinti JTNTK ir kurias vykdo Europos Taryba, jos valstybės narės bei kitos suinteresuotosios šalys tiek nacionaliniu tiek vietos lygmeniu. </a:t>
            </a:r>
          </a:p>
          <a:p>
            <a:pPr algn="just"/>
            <a:r>
              <a:rPr lang="lt-LT" dirty="0"/>
              <a:t>Strategijoje nurodytos </a:t>
            </a:r>
            <a:r>
              <a:rPr lang="lt-LT" b="1" dirty="0"/>
              <a:t>penkios horizontalios teminės sritys</a:t>
            </a:r>
            <a:r>
              <a:rPr lang="lt-LT" dirty="0"/>
              <a:t>, į kurias reikia atsižvelgti visame Europos Tarybos darbe ir visose jos veiklose.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68362"/>
          </a:xfrm>
        </p:spPr>
        <p:txBody>
          <a:bodyPr/>
          <a:lstStyle/>
          <a:p>
            <a:pPr algn="ctr"/>
            <a:r>
              <a:rPr lang="lt-LT" dirty="0"/>
              <a:t>NAUJOJI STRATEGIJA</a:t>
            </a:r>
            <a:endParaRPr lang="en-US" dirty="0"/>
          </a:p>
        </p:txBody>
      </p:sp>
      <p:sp>
        <p:nvSpPr>
          <p:cNvPr id="3" name="Turinio vietos rezervavimo ženklas 2"/>
          <p:cNvSpPr>
            <a:spLocks noGrp="1"/>
          </p:cNvSpPr>
          <p:nvPr>
            <p:ph sz="quarter" idx="1"/>
          </p:nvPr>
        </p:nvSpPr>
        <p:spPr>
          <a:xfrm>
            <a:off x="457200" y="1600200"/>
            <a:ext cx="8153400" cy="4873752"/>
          </a:xfrm>
        </p:spPr>
        <p:txBody>
          <a:bodyPr/>
          <a:lstStyle/>
          <a:p>
            <a:r>
              <a:rPr lang="lt-LT" dirty="0"/>
              <a:t>Išskirtos šios </a:t>
            </a:r>
            <a:r>
              <a:rPr lang="lt-LT" b="1" dirty="0"/>
              <a:t>horizontalios teminės sritys:</a:t>
            </a:r>
          </a:p>
          <a:p>
            <a:pPr>
              <a:buFont typeface="Wingdings" pitchFamily="2" charset="2"/>
              <a:buChar char="Ø"/>
            </a:pPr>
            <a:r>
              <a:rPr lang="lt-LT" dirty="0"/>
              <a:t>Dalyvavimas, bendradarbiavimas ir koordinavimas;</a:t>
            </a:r>
          </a:p>
          <a:p>
            <a:pPr>
              <a:buFont typeface="Wingdings" pitchFamily="2" charset="2"/>
              <a:buChar char="Ø"/>
            </a:pPr>
            <a:r>
              <a:rPr lang="lt-LT" dirty="0"/>
              <a:t>Universalus dizainas ir tinkamas sąlygų pritaikymas;</a:t>
            </a:r>
          </a:p>
          <a:p>
            <a:pPr>
              <a:buFont typeface="Wingdings" pitchFamily="2" charset="2"/>
              <a:buChar char="Ø"/>
            </a:pPr>
            <a:r>
              <a:rPr lang="lt-LT" dirty="0"/>
              <a:t>Lyčių lygybės aspektai;</a:t>
            </a:r>
          </a:p>
          <a:p>
            <a:pPr>
              <a:buFont typeface="Wingdings" pitchFamily="2" charset="2"/>
              <a:buChar char="Ø"/>
            </a:pPr>
            <a:r>
              <a:rPr lang="lt-LT" dirty="0"/>
              <a:t>Daugialypė diskriminacija;</a:t>
            </a:r>
          </a:p>
          <a:p>
            <a:pPr>
              <a:buFont typeface="Wingdings" pitchFamily="2" charset="2"/>
              <a:buChar char="Ø"/>
            </a:pPr>
            <a:r>
              <a:rPr lang="lt-LT" dirty="0"/>
              <a:t>Švietimas ir mokymas. </a:t>
            </a:r>
          </a:p>
          <a:p>
            <a:pPr>
              <a:buFont typeface="Courier New" pitchFamily="49" charset="0"/>
              <a:buChar char="o"/>
            </a:pPr>
            <a:endParaRPr lang="lt-LT" dirty="0"/>
          </a:p>
          <a:p>
            <a:pPr>
              <a:buFont typeface="Wingdings" pitchFamily="2" charset="2"/>
              <a:buChar char="Ø"/>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68362"/>
          </a:xfrm>
        </p:spPr>
        <p:txBody>
          <a:bodyPr/>
          <a:lstStyle/>
          <a:p>
            <a:pPr algn="ctr"/>
            <a:r>
              <a:rPr lang="lt-LT" dirty="0"/>
              <a:t>NAUJOJI STRATEGIJA</a:t>
            </a:r>
            <a:endParaRPr lang="en-US" dirty="0"/>
          </a:p>
        </p:txBody>
      </p:sp>
      <p:sp>
        <p:nvSpPr>
          <p:cNvPr id="3" name="Turinio vietos rezervavimo ženklas 2"/>
          <p:cNvSpPr>
            <a:spLocks noGrp="1"/>
          </p:cNvSpPr>
          <p:nvPr>
            <p:ph sz="quarter" idx="1"/>
          </p:nvPr>
        </p:nvSpPr>
        <p:spPr>
          <a:xfrm>
            <a:off x="457200" y="1600200"/>
            <a:ext cx="7924800" cy="4873752"/>
          </a:xfrm>
        </p:spPr>
        <p:txBody>
          <a:bodyPr>
            <a:normAutofit lnSpcReduction="10000"/>
          </a:bodyPr>
          <a:lstStyle/>
          <a:p>
            <a:pPr algn="just"/>
            <a:r>
              <a:rPr lang="lt-LT" dirty="0"/>
              <a:t>Strategijoje įvardytos </a:t>
            </a:r>
            <a:r>
              <a:rPr lang="lt-LT" b="1" dirty="0"/>
              <a:t>penkios teisėmis pagrįstos prioritetinės sritys</a:t>
            </a:r>
            <a:r>
              <a:rPr lang="lt-LT" dirty="0"/>
              <a:t>. Jos įtvirtintos Europos žmogaus teisių konvencijoje ir kitose Europos Tarybos standartuose, kuriais remiamos ir saugomos žmogaus teisės. </a:t>
            </a:r>
          </a:p>
          <a:p>
            <a:pPr algn="just"/>
            <a:r>
              <a:rPr lang="lt-LT" dirty="0"/>
              <a:t>Nustatytos šios </a:t>
            </a:r>
            <a:r>
              <a:rPr lang="lt-LT" b="1" dirty="0"/>
              <a:t>prioritetinės sritys:</a:t>
            </a:r>
          </a:p>
          <a:p>
            <a:pPr marL="457200" indent="-457200" algn="just">
              <a:buFont typeface="+mj-lt"/>
              <a:buAutoNum type="arabicPeriod"/>
            </a:pPr>
            <a:r>
              <a:rPr lang="lt-LT" dirty="0"/>
              <a:t>Lygybė ir nediskriminavimas;</a:t>
            </a:r>
          </a:p>
          <a:p>
            <a:pPr marL="457200" indent="-457200" algn="just">
              <a:buFont typeface="+mj-lt"/>
              <a:buAutoNum type="arabicPeriod"/>
            </a:pPr>
            <a:r>
              <a:rPr lang="lt-LT" dirty="0"/>
              <a:t>Visuomenės švietimas;</a:t>
            </a:r>
          </a:p>
          <a:p>
            <a:pPr marL="457200" indent="-457200" algn="just">
              <a:buFont typeface="+mj-lt"/>
              <a:buAutoNum type="arabicPeriod"/>
            </a:pPr>
            <a:r>
              <a:rPr lang="lt-LT" dirty="0"/>
              <a:t>Prieinamumas;</a:t>
            </a:r>
          </a:p>
          <a:p>
            <a:pPr marL="457200" indent="-457200" algn="just">
              <a:buFont typeface="+mj-lt"/>
              <a:buAutoNum type="arabicPeriod"/>
            </a:pPr>
            <a:r>
              <a:rPr lang="lt-LT" dirty="0"/>
              <a:t>Lygybė prieš įstatymą;</a:t>
            </a:r>
          </a:p>
          <a:p>
            <a:pPr marL="457200" indent="-457200" algn="just">
              <a:buFont typeface="+mj-lt"/>
              <a:buAutoNum type="arabicPeriod"/>
            </a:pPr>
            <a:r>
              <a:rPr lang="lt-LT" dirty="0"/>
              <a:t>Laisvė nebūti išnaudotam, nepatirti smurto ir prievartos </a:t>
            </a:r>
          </a:p>
          <a:p>
            <a:pPr marL="457200" indent="-457200">
              <a:buFont typeface="+mj-lt"/>
              <a:buAutoNum type="arabicPeriod"/>
            </a:pPr>
            <a:endParaRPr lang="lt-L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4638"/>
            <a:ext cx="7467600" cy="868362"/>
          </a:xfrm>
        </p:spPr>
        <p:txBody>
          <a:bodyPr/>
          <a:lstStyle/>
          <a:p>
            <a:pPr algn="ctr"/>
            <a:r>
              <a:rPr lang="lt-LT" dirty="0"/>
              <a:t>NAUJOJI STRATEGIJA</a:t>
            </a:r>
            <a:endParaRPr lang="en-US" dirty="0"/>
          </a:p>
        </p:txBody>
      </p:sp>
      <p:sp>
        <p:nvSpPr>
          <p:cNvPr id="3" name="Turinio vietos rezervavimo ženklas 2"/>
          <p:cNvSpPr>
            <a:spLocks noGrp="1"/>
          </p:cNvSpPr>
          <p:nvPr>
            <p:ph sz="quarter" idx="1"/>
          </p:nvPr>
        </p:nvSpPr>
        <p:spPr>
          <a:xfrm>
            <a:off x="457200" y="1600200"/>
            <a:ext cx="7924800" cy="4873752"/>
          </a:xfrm>
        </p:spPr>
        <p:txBody>
          <a:bodyPr/>
          <a:lstStyle/>
          <a:p>
            <a:pPr algn="just"/>
            <a:r>
              <a:rPr lang="lt-LT" dirty="0"/>
              <a:t>Šios prioritetinės sritys nustatytos remiantis dabartiniu Europos Tarybos darbu, kuris bus toliau plėtojamas ir suteiks pridėtinę vertę darbui kituose regioniniuose ir tarptautiniuose kontekstuose, pavyzdžiui, ES ir JT lygmeniu. </a:t>
            </a:r>
          </a:p>
          <a:p>
            <a:pPr algn="just"/>
            <a:r>
              <a:rPr lang="lt-LT" dirty="0"/>
              <a:t>Bus aiškinamos ir įgyvendinamos laikantis JTNTK.</a:t>
            </a:r>
          </a:p>
          <a:p>
            <a:pPr algn="just"/>
            <a:r>
              <a:rPr lang="lt-LT" dirty="0"/>
              <a:t>Strategijos </a:t>
            </a:r>
            <a:r>
              <a:rPr lang="lt-LT" b="1" dirty="0"/>
              <a:t>naudos gavėjai </a:t>
            </a:r>
            <a:r>
              <a:rPr lang="lt-LT" dirty="0"/>
              <a:t>– neįgalieji, gyvenantys 47 Europos Tarybos valstybėse narėse ir visa visuomenė.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rkeris">
  <a:themeElements>
    <a:clrScheme name="Pustoniai">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Erkeri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rkeri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404</TotalTime>
  <Words>1331</Words>
  <Application>Microsoft Office PowerPoint</Application>
  <PresentationFormat>On-screen Show (4:3)</PresentationFormat>
  <Paragraphs>111</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Century Schoolbook</vt:lpstr>
      <vt:lpstr>Courier New</vt:lpstr>
      <vt:lpstr>Wingdings</vt:lpstr>
      <vt:lpstr>Wingdings 2</vt:lpstr>
      <vt:lpstr>Erkeris</vt:lpstr>
      <vt:lpstr>ŽMOGAUS TEISĖS: REALYBĖ VISIEMS   Vidiniai mokymai 2018-03-06</vt:lpstr>
      <vt:lpstr>TURINYS</vt:lpstr>
      <vt:lpstr>EUROPOS TARYBA IR NEĮGALIŲJŲ TEISĖS </vt:lpstr>
      <vt:lpstr>EUROPOS TARYBOS 2006 – 2015 M. VEIKSMŲ PLANAS DĖL NEGALIOS</vt:lpstr>
      <vt:lpstr>NAUJOJI STRATEGIJA</vt:lpstr>
      <vt:lpstr>NAUJOJI STRATEGIJA</vt:lpstr>
      <vt:lpstr>NAUJOJI STRATEGIJA</vt:lpstr>
      <vt:lpstr>NAUJOJI STRATEGIJA</vt:lpstr>
      <vt:lpstr>NAUJOJI STRATEGIJA</vt:lpstr>
      <vt:lpstr>RIZIKOS VALDYMAS IR ĮGYVENDINIMAS NACIONALINIU LYGMENIU</vt:lpstr>
      <vt:lpstr>HORIZONTALIOS TEMINĖS SRITYS</vt:lpstr>
      <vt:lpstr>HORIZONTALIOS TEMINĖS SRITYS</vt:lpstr>
      <vt:lpstr>HORIZONTALIOS TEMINĖS SRITYS</vt:lpstr>
      <vt:lpstr>HORIZONTALIOS TEMINĖS SRITYS</vt:lpstr>
      <vt:lpstr>HORIZONTALIOS TEMINĖS SRITYS</vt:lpstr>
      <vt:lpstr>PRIORITETINĖS SRITYS</vt:lpstr>
      <vt:lpstr>PRIORITETINĖS SRITYS</vt:lpstr>
      <vt:lpstr>PRIORITETINĖS SRITYS</vt:lpstr>
      <vt:lpstr>PRIORITETINĖS SRITYS</vt:lpstr>
      <vt:lpstr>PRIORITETINĖS SRITYS</vt:lpstr>
      <vt:lpstr>PRIORITETINĖS SRITYS</vt:lpstr>
      <vt:lpstr>PRIORITETINĖS SRITYS</vt:lpstr>
      <vt:lpstr>DARBO METODAI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ŽMOGAUS TEISĖS: REALYBĖ VISIEMS</dc:title>
  <dc:creator>user</dc:creator>
  <cp:lastModifiedBy>JDC Lina Trebiene</cp:lastModifiedBy>
  <cp:revision>39</cp:revision>
  <dcterms:created xsi:type="dcterms:W3CDTF">2018-03-12T16:40:54Z</dcterms:created>
  <dcterms:modified xsi:type="dcterms:W3CDTF">2018-03-16T14:14:40Z</dcterms:modified>
</cp:coreProperties>
</file>