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en-US"/>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en-US"/>
          </a:p>
        </p:txBody>
      </p:sp>
      <p:sp>
        <p:nvSpPr>
          <p:cNvPr id="4" name="Datos vietos rezervavimo ženklas 3"/>
          <p:cNvSpPr>
            <a:spLocks noGrp="1"/>
          </p:cNvSpPr>
          <p:nvPr>
            <p:ph type="dt" sz="half" idx="10"/>
          </p:nvPr>
        </p:nvSpPr>
        <p:spPr/>
        <p:txBody>
          <a:body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4"/>
          <p:cNvSpPr>
            <a:spLocks noGrp="1"/>
          </p:cNvSpPr>
          <p:nvPr>
            <p:ph type="dt" sz="half" idx="10"/>
          </p:nvPr>
        </p:nvSpPr>
        <p:spPr/>
        <p:txBody>
          <a:bodyPr/>
          <a:lstStyle/>
          <a:p>
            <a:fld id="{9AC1DF03-FB6B-43D6-9BBC-E2995AA90DB0}" type="datetimeFigureOut">
              <a:rPr lang="en-US" smtClean="0"/>
              <a:pPr/>
              <a:t>4/5/2018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os vietos rezervavimo ženklas 6"/>
          <p:cNvSpPr>
            <a:spLocks noGrp="1"/>
          </p:cNvSpPr>
          <p:nvPr>
            <p:ph type="dt" sz="half" idx="10"/>
          </p:nvPr>
        </p:nvSpPr>
        <p:spPr/>
        <p:txBody>
          <a:bodyPr/>
          <a:lstStyle/>
          <a:p>
            <a:fld id="{9AC1DF03-FB6B-43D6-9BBC-E2995AA90DB0}" type="datetimeFigureOut">
              <a:rPr lang="en-US" smtClean="0"/>
              <a:pPr/>
              <a:t>4/5/2018</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Datos vietos rezervavimo ženklas 2"/>
          <p:cNvSpPr>
            <a:spLocks noGrp="1"/>
          </p:cNvSpPr>
          <p:nvPr>
            <p:ph type="dt" sz="half" idx="10"/>
          </p:nvPr>
        </p:nvSpPr>
        <p:spPr/>
        <p:txBody>
          <a:bodyPr/>
          <a:lstStyle/>
          <a:p>
            <a:fld id="{9AC1DF03-FB6B-43D6-9BBC-E2995AA90DB0}" type="datetimeFigureOut">
              <a:rPr lang="en-US" smtClean="0"/>
              <a:pPr/>
              <a:t>4/5/2018</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9AC1DF03-FB6B-43D6-9BBC-E2995AA90DB0}" type="datetimeFigureOut">
              <a:rPr lang="en-US" smtClean="0"/>
              <a:pPr/>
              <a:t>4/5/2018</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9AC1DF03-FB6B-43D6-9BBC-E2995AA90DB0}" type="datetimeFigureOut">
              <a:rPr lang="en-US" smtClean="0"/>
              <a:pPr/>
              <a:t>4/5/2018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9AC1DF03-FB6B-43D6-9BBC-E2995AA90DB0}" type="datetimeFigureOut">
              <a:rPr lang="en-US" smtClean="0"/>
              <a:pPr/>
              <a:t>4/5/2018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EA31F53A-F310-40E1-BC96-F2A6ACE60A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1DF03-FB6B-43D6-9BBC-E2995AA90DB0}" type="datetimeFigureOut">
              <a:rPr lang="en-US" smtClean="0"/>
              <a:pPr/>
              <a:t>4/5/2018</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1F53A-F310-40E1-BC96-F2A6ACE60A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time_continue=1&amp;v=G5KLV8vTlD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apofilm.net/lt/napos-films/denk-mich-dein-rucken-napo-mind-your-bac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a:bodyPr>
          <a:lstStyle/>
          <a:p>
            <a:r>
              <a:rPr lang="lt-LT" sz="3200" b="1" dirty="0" smtClean="0"/>
              <a:t>JAUNUOLIŲ DIENOS CENTRO</a:t>
            </a:r>
            <a:r>
              <a:rPr lang="en-US" dirty="0"/>
              <a:t/>
            </a:r>
            <a:br>
              <a:rPr lang="en-US" dirty="0"/>
            </a:br>
            <a:endParaRPr lang="en-US" dirty="0"/>
          </a:p>
        </p:txBody>
      </p:sp>
      <p:sp>
        <p:nvSpPr>
          <p:cNvPr id="3" name="Paantraštė 2"/>
          <p:cNvSpPr>
            <a:spLocks noGrp="1"/>
          </p:cNvSpPr>
          <p:nvPr>
            <p:ph type="subTitle" idx="1"/>
          </p:nvPr>
        </p:nvSpPr>
        <p:spPr/>
        <p:txBody>
          <a:bodyPr>
            <a:normAutofit lnSpcReduction="10000"/>
          </a:bodyPr>
          <a:lstStyle/>
          <a:p>
            <a:r>
              <a:rPr lang="lt-LT" sz="3600" b="1" dirty="0" smtClean="0">
                <a:solidFill>
                  <a:schemeClr val="tx1"/>
                </a:solidFill>
              </a:rPr>
              <a:t>PASLAUGŲ GAVĖJO SAUGAUS KILNOJIMO INSTRUKCIJA</a:t>
            </a:r>
          </a:p>
          <a:p>
            <a:pPr algn="r"/>
            <a:endParaRPr lang="lt-LT" sz="1600" b="1" dirty="0">
              <a:solidFill>
                <a:schemeClr val="tx1"/>
              </a:solidFill>
            </a:endParaRPr>
          </a:p>
          <a:p>
            <a:pPr algn="r"/>
            <a:r>
              <a:rPr lang="lt-LT" sz="1600" b="1" dirty="0" smtClean="0">
                <a:solidFill>
                  <a:schemeClr val="tx1"/>
                </a:solidFill>
              </a:rPr>
              <a:t>Parengė Jolita Kavaliauskienė</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i="1" dirty="0"/>
              <a:t>Paslaugų gavėjo sodinimas iš sėdimos padėties:</a:t>
            </a:r>
            <a:r>
              <a:rPr lang="en-US" dirty="0"/>
              <a:t/>
            </a:r>
            <a:br>
              <a:rPr lang="en-US" dirty="0"/>
            </a:br>
            <a:endParaRPr lang="en-US" dirty="0"/>
          </a:p>
        </p:txBody>
      </p:sp>
      <p:sp>
        <p:nvSpPr>
          <p:cNvPr id="3" name="Turinio vietos rezervavimo ženklas 2"/>
          <p:cNvSpPr>
            <a:spLocks noGrp="1"/>
          </p:cNvSpPr>
          <p:nvPr>
            <p:ph idx="1"/>
          </p:nvPr>
        </p:nvSpPr>
        <p:spPr/>
        <p:txBody>
          <a:bodyPr/>
          <a:lstStyle/>
          <a:p>
            <a:pPr lvl="0"/>
            <a:r>
              <a:rPr lang="lt-LT" dirty="0"/>
              <a:t>Užtikrinkite, kad neįgaliojo vežimėlis stovėtų tvirtai (ratukai būtų blokuoti stabdžiais).</a:t>
            </a:r>
            <a:endParaRPr lang="en-US" dirty="0"/>
          </a:p>
          <a:p>
            <a:pPr lvl="0"/>
            <a:r>
              <a:rPr lang="lt-LT" dirty="0"/>
              <a:t>Pašalinkite visas kliūtis (</a:t>
            </a:r>
            <a:r>
              <a:rPr lang="lt-LT" dirty="0" err="1"/>
              <a:t>porankius</a:t>
            </a:r>
            <a:r>
              <a:rPr lang="lt-LT" dirty="0"/>
              <a:t>, pakojas, paminas). </a:t>
            </a:r>
            <a:endParaRPr lang="en-US" dirty="0"/>
          </a:p>
          <a:p>
            <a:pPr lvl="0"/>
            <a:r>
              <a:rPr lang="lt-LT" dirty="0"/>
              <a:t>Privežkite prie sėdinčio paslaugų gavėjo keltuvą, nustatykite tinkamą keltuvo aukštį, uždėkite teisingai kėlimo diržus ir perkelkite paslaugų gavėją ant kušetės ar kilimėlio</a:t>
            </a:r>
            <a:r>
              <a:rPr lang="lt-LT"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III. Darbdavio pareigos</a:t>
            </a:r>
            <a:r>
              <a:rPr lang="en-US" dirty="0"/>
              <a:t/>
            </a:r>
            <a:br>
              <a:rPr lang="en-US" dirty="0"/>
            </a:br>
            <a:endParaRPr lang="en-US" dirty="0"/>
          </a:p>
        </p:txBody>
      </p:sp>
      <p:sp>
        <p:nvSpPr>
          <p:cNvPr id="3" name="Turinio vietos rezervavimo ženklas 2"/>
          <p:cNvSpPr>
            <a:spLocks noGrp="1"/>
          </p:cNvSpPr>
          <p:nvPr>
            <p:ph idx="1"/>
          </p:nvPr>
        </p:nvSpPr>
        <p:spPr/>
        <p:txBody>
          <a:bodyPr/>
          <a:lstStyle/>
          <a:p>
            <a:pPr lvl="0"/>
            <a:r>
              <a:rPr lang="lt-LT" dirty="0"/>
              <a:t>Darbdavio pareiga yra sudaryti darbuotojams saugias ir sveikatai nekenksmingas darbo sąlygas visais su darbu susijusiais aspektais</a:t>
            </a:r>
            <a:r>
              <a:rPr lang="lt-LT" dirty="0" smtClean="0"/>
              <a:t>.</a:t>
            </a:r>
          </a:p>
          <a:p>
            <a:pPr lvl="0">
              <a:buNone/>
            </a:pPr>
            <a:endParaRPr lang="en-US" dirty="0"/>
          </a:p>
          <a:p>
            <a:pPr lvl="0"/>
            <a:r>
              <a:rPr lang="lt-LT" dirty="0"/>
              <a:t>Darbdavys turi siekti išvengti</a:t>
            </a:r>
            <a:r>
              <a:rPr lang="lt-LT" i="1" dirty="0"/>
              <a:t> </a:t>
            </a:r>
            <a:r>
              <a:rPr lang="lt-LT" dirty="0"/>
              <a:t>paslaugų gavėjo</a:t>
            </a:r>
            <a:r>
              <a:rPr lang="lt-LT" i="1" dirty="0"/>
              <a:t> </a:t>
            </a:r>
            <a:r>
              <a:rPr lang="lt-LT" dirty="0"/>
              <a:t>kėlimo rankomis darbų, kurie gali kelti pavojų darbuotojų saugai ir sveikatai.</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r>
              <a:rPr lang="lt-LT" b="1" dirty="0"/>
              <a:t>Darbo metu keliamas svoris neturėtų viršyti nuolat keliamų krovinių</a:t>
            </a:r>
            <a:r>
              <a:rPr lang="en-US" dirty="0"/>
              <a:t/>
            </a:r>
            <a:br>
              <a:rPr lang="en-US" dirty="0"/>
            </a:br>
            <a:endParaRPr lang="en-US" dirty="0"/>
          </a:p>
        </p:txBody>
      </p:sp>
      <p:sp>
        <p:nvSpPr>
          <p:cNvPr id="3" name="Turinio vietos rezervavimo ženklas 2"/>
          <p:cNvSpPr>
            <a:spLocks noGrp="1"/>
          </p:cNvSpPr>
          <p:nvPr>
            <p:ph idx="1"/>
          </p:nvPr>
        </p:nvSpPr>
        <p:spPr/>
        <p:txBody>
          <a:bodyPr>
            <a:normAutofit fontScale="92500"/>
          </a:bodyPr>
          <a:lstStyle/>
          <a:p>
            <a:pPr lvl="1"/>
            <a:r>
              <a:rPr lang="lt-LT" dirty="0"/>
              <a:t>vyrams nuo 18 iki 39 metų amžiaus ne daugiau kaip 25 kg, </a:t>
            </a:r>
            <a:endParaRPr lang="en-US" sz="2400" dirty="0"/>
          </a:p>
          <a:p>
            <a:pPr lvl="1"/>
            <a:r>
              <a:rPr lang="lt-LT" dirty="0"/>
              <a:t>moterims – 15 kg; </a:t>
            </a:r>
            <a:endParaRPr lang="en-US" sz="2400" dirty="0"/>
          </a:p>
          <a:p>
            <a:pPr lvl="1"/>
            <a:r>
              <a:rPr lang="lt-LT" dirty="0"/>
              <a:t>vyrams nuo 40 metų amžiaus ne daugiau kaip 20 kg, </a:t>
            </a:r>
            <a:endParaRPr lang="en-US" sz="2400" dirty="0"/>
          </a:p>
          <a:p>
            <a:pPr lvl="1"/>
            <a:r>
              <a:rPr lang="lt-LT" dirty="0"/>
              <a:t>moterims – 10 kg; </a:t>
            </a:r>
            <a:endParaRPr lang="en-US" sz="2400" dirty="0"/>
          </a:p>
          <a:p>
            <a:pPr lvl="1"/>
            <a:r>
              <a:rPr lang="lt-LT" dirty="0"/>
              <a:t>vienkartinio kėlimo – vyrams ne daugiau kaip 30 kg,</a:t>
            </a:r>
            <a:endParaRPr lang="en-US" sz="2400" dirty="0"/>
          </a:p>
          <a:p>
            <a:pPr lvl="1"/>
            <a:r>
              <a:rPr lang="lt-LT" dirty="0"/>
              <a:t> moterims –15 kg. </a:t>
            </a:r>
            <a:endParaRPr lang="lt-LT" dirty="0" smtClean="0"/>
          </a:p>
          <a:p>
            <a:pPr lvl="1"/>
            <a:r>
              <a:rPr lang="lt-LT" sz="2400" b="1" dirty="0"/>
              <a:t>Jei krovinio masė viršija leidžiamą svorio normą, krovinį turi kelti ar nešti keli žmonės.</a:t>
            </a:r>
            <a:endParaRPr lang="en-US" sz="2400" b="1" dirty="0"/>
          </a:p>
          <a:p>
            <a:pPr lvl="1"/>
            <a:endParaRPr lang="en-US" sz="2400"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b="1" dirty="0"/>
              <a:t>IV. Darbuotojų </a:t>
            </a:r>
            <a:r>
              <a:rPr lang="lt-LT" b="1" dirty="0" smtClean="0"/>
              <a:t>mokymai</a:t>
            </a:r>
            <a:endParaRPr lang="en-US" dirty="0"/>
          </a:p>
        </p:txBody>
      </p:sp>
      <p:sp>
        <p:nvSpPr>
          <p:cNvPr id="3" name="Turinio vietos rezervavimo ženklas 2"/>
          <p:cNvSpPr>
            <a:spLocks noGrp="1"/>
          </p:cNvSpPr>
          <p:nvPr>
            <p:ph idx="1"/>
          </p:nvPr>
        </p:nvSpPr>
        <p:spPr/>
        <p:txBody>
          <a:bodyPr/>
          <a:lstStyle/>
          <a:p>
            <a:pPr lvl="0"/>
            <a:r>
              <a:rPr lang="lt-LT" dirty="0"/>
              <a:t>Darbdavys organizuoja arba paveda darbdavio įgaliotam asmeniui instruktuoti darbuotojus, kurių darbas susijęs su paslaugų gavėjo kūno padėties keitimu, transportavimu, kaip kelti paslaugų gavėją, kad būtų visiškai išvengta grėsmės saugai ir sveikatai.</a:t>
            </a:r>
            <a:endParaRPr lang="en-US" dirty="0"/>
          </a:p>
          <a:p>
            <a:pPr lvl="0" algn="just"/>
            <a:r>
              <a:rPr lang="lt-LT" dirty="0"/>
              <a:t>Darbdavys privalo užtikrinti darbuotojo periodišką mokymąsi.</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dirty="0"/>
          </a:p>
        </p:txBody>
      </p:sp>
      <p:sp>
        <p:nvSpPr>
          <p:cNvPr id="3" name="Turinio vietos rezervavimo ženklas 2"/>
          <p:cNvSpPr>
            <a:spLocks noGrp="1"/>
          </p:cNvSpPr>
          <p:nvPr>
            <p:ph idx="1"/>
          </p:nvPr>
        </p:nvSpPr>
        <p:spPr/>
        <p:txBody>
          <a:bodyPr>
            <a:normAutofit lnSpcReduction="10000"/>
          </a:bodyPr>
          <a:lstStyle/>
          <a:p>
            <a:pPr lvl="0"/>
            <a:r>
              <a:rPr lang="lt-LT" dirty="0"/>
              <a:t>Darbdavys turi užtikrinti, kad darbuotojai, keliantys paslaugų gavėją rankomis, prieš tai turi būti specialiai mokomi ir instruktuojami:</a:t>
            </a:r>
            <a:endParaRPr lang="en-US" dirty="0"/>
          </a:p>
          <a:p>
            <a:r>
              <a:rPr lang="lt-LT" dirty="0"/>
              <a:t>- kaip taisyklingai atlikti darbus,</a:t>
            </a:r>
            <a:endParaRPr lang="en-US" dirty="0"/>
          </a:p>
          <a:p>
            <a:r>
              <a:rPr lang="lt-LT" dirty="0" smtClean="0"/>
              <a:t> </a:t>
            </a:r>
            <a:r>
              <a:rPr lang="lt-LT" dirty="0"/>
              <a:t>- kaip naudoti pagalbines technines priemones,</a:t>
            </a:r>
            <a:endParaRPr lang="en-US" dirty="0"/>
          </a:p>
          <a:p>
            <a:r>
              <a:rPr lang="lt-LT" dirty="0"/>
              <a:t>  - apie galimus pavojus, kylančius tuo atveju, kai darbai vykdomi pažeidžiant saugos ir sveikatos darbe reikalavimus.</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dirty="0"/>
          </a:p>
        </p:txBody>
      </p:sp>
      <p:sp>
        <p:nvSpPr>
          <p:cNvPr id="3" name="Turinio vietos rezervavimo ženklas 2"/>
          <p:cNvSpPr>
            <a:spLocks noGrp="1"/>
          </p:cNvSpPr>
          <p:nvPr>
            <p:ph idx="1"/>
          </p:nvPr>
        </p:nvSpPr>
        <p:spPr/>
        <p:txBody>
          <a:bodyPr/>
          <a:lstStyle/>
          <a:p>
            <a:r>
              <a:rPr lang="lt-LT" u="sng" dirty="0" smtClean="0">
                <a:hlinkClick r:id="rId2"/>
              </a:rPr>
              <a:t>https://www.youtube.com/watch?time_continue=1&amp;v=G5KLV8vTlDA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r>
              <a:rPr lang="lt-LT" u="sng" dirty="0" smtClean="0">
                <a:hlinkClick r:id="rId2"/>
              </a:rPr>
              <a:t>https://</a:t>
            </a:r>
            <a:r>
              <a:rPr lang="lt-LT" u="sng" dirty="0" smtClean="0">
                <a:hlinkClick r:id="rId2"/>
              </a:rPr>
              <a:t>www.napofilm.net/lt/napos-films/denk-mich-dein-rucken-napo-mind-your-back</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b="1" dirty="0"/>
              <a:t>I. Bendrosios </a:t>
            </a:r>
            <a:r>
              <a:rPr lang="lt-LT" b="1" dirty="0" smtClean="0"/>
              <a:t>nuostatos</a:t>
            </a:r>
            <a:endParaRPr lang="en-US" dirty="0"/>
          </a:p>
        </p:txBody>
      </p:sp>
      <p:sp>
        <p:nvSpPr>
          <p:cNvPr id="3" name="Turinio vietos rezervavimo ženklas 2"/>
          <p:cNvSpPr>
            <a:spLocks noGrp="1"/>
          </p:cNvSpPr>
          <p:nvPr>
            <p:ph idx="1"/>
          </p:nvPr>
        </p:nvSpPr>
        <p:spPr/>
        <p:txBody>
          <a:bodyPr>
            <a:normAutofit fontScale="85000" lnSpcReduction="20000"/>
          </a:bodyPr>
          <a:lstStyle/>
          <a:p>
            <a:pPr lvl="0"/>
            <a:r>
              <a:rPr lang="lt-LT" dirty="0"/>
              <a:t>Paslaugų gavėjo saugaus kilnojimo instrukcija (toliau Instrukcija) parengta siekiant taisyklingai, ergonomiškai keisti paslaugų gavėjo kūno padėtį, nepakenkiant jam ir išsaugant darbuotojų sveikatą.</a:t>
            </a:r>
            <a:endParaRPr lang="en-US" dirty="0"/>
          </a:p>
          <a:p>
            <a:pPr lvl="0"/>
            <a:r>
              <a:rPr lang="lt-LT" dirty="0"/>
              <a:t>Ši instrukcija nustato darbuotojų veiksmus pakeliant, perkeliant paslaugų gavėją, keičiant jo kūno padėtį.</a:t>
            </a:r>
            <a:endParaRPr lang="en-US" dirty="0"/>
          </a:p>
          <a:p>
            <a:pPr lvl="0"/>
            <a:r>
              <a:rPr lang="lt-LT" dirty="0"/>
              <a:t>Šioje instrukcijoje vartojamos sąvokos:</a:t>
            </a:r>
            <a:endParaRPr lang="en-US" dirty="0"/>
          </a:p>
          <a:p>
            <a:r>
              <a:rPr lang="lt-LT" b="1" dirty="0"/>
              <a:t>Darbuotojas </a:t>
            </a:r>
            <a:r>
              <a:rPr lang="lt-LT" dirty="0"/>
              <a:t>– socialinis darbuotojas, socialinio darbuotojo padėjėjas, asmeninis asistentas.</a:t>
            </a:r>
            <a:endParaRPr lang="en-US" dirty="0"/>
          </a:p>
          <a:p>
            <a:r>
              <a:rPr lang="lt-LT" b="1" dirty="0"/>
              <a:t>Paslaugų gavėjas </a:t>
            </a:r>
            <a:r>
              <a:rPr lang="lt-LT" dirty="0"/>
              <a:t>– Jaunuolių dienos centre paslaugas gaunantis proto negalios žmogus, kuriam reikalinga pagalba kūno padėčiai keisti.</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100" b="1" dirty="0"/>
              <a:t>II. Bendrosios sąlygos, reikalingos saugiai ir ergonomiškai kilnoti paslaugų gavėjus</a:t>
            </a:r>
            <a:r>
              <a:rPr lang="en-US" dirty="0"/>
              <a:t/>
            </a:r>
            <a:br>
              <a:rPr lang="en-US" dirty="0"/>
            </a:br>
            <a:endParaRPr lang="en-US" dirty="0"/>
          </a:p>
        </p:txBody>
      </p:sp>
      <p:sp>
        <p:nvSpPr>
          <p:cNvPr id="3" name="Turinio vietos rezervavimo ženklas 2"/>
          <p:cNvSpPr>
            <a:spLocks noGrp="1"/>
          </p:cNvSpPr>
          <p:nvPr>
            <p:ph idx="1"/>
          </p:nvPr>
        </p:nvSpPr>
        <p:spPr/>
        <p:txBody>
          <a:bodyPr>
            <a:normAutofit fontScale="85000" lnSpcReduction="20000"/>
          </a:bodyPr>
          <a:lstStyle/>
          <a:p>
            <a:r>
              <a:rPr lang="lt-LT" i="1" dirty="0"/>
              <a:t>Nurodymai darbuotojui:</a:t>
            </a:r>
            <a:endParaRPr lang="en-US" sz="2800" dirty="0"/>
          </a:p>
          <a:p>
            <a:pPr lvl="0"/>
            <a:r>
              <a:rPr lang="lt-LT" dirty="0"/>
              <a:t>Avėkite uždarus, neslystančius, </a:t>
            </a:r>
            <a:r>
              <a:rPr lang="lt-LT" dirty="0" err="1"/>
              <a:t>žemakulnius</a:t>
            </a:r>
            <a:r>
              <a:rPr lang="lt-LT" dirty="0"/>
              <a:t> batus ir dėvėkite patogius rūbus, kad</a:t>
            </a:r>
            <a:endParaRPr lang="en-US" sz="2800" dirty="0"/>
          </a:p>
          <a:p>
            <a:r>
              <a:rPr lang="lt-LT" dirty="0"/>
              <a:t>nevaržytų judesių.</a:t>
            </a:r>
            <a:endParaRPr lang="en-US" sz="2800" dirty="0"/>
          </a:p>
          <a:p>
            <a:pPr lvl="0"/>
            <a:r>
              <a:rPr lang="lt-LT" dirty="0"/>
              <a:t>Įvertinkite darbo aplinką ir paruoškite ją darbui:</a:t>
            </a:r>
            <a:endParaRPr lang="en-US" sz="2800" dirty="0"/>
          </a:p>
          <a:p>
            <a:pPr lvl="1"/>
            <a:r>
              <a:rPr lang="lt-LT" dirty="0"/>
              <a:t>Įsitikinkite ar neslidžios grindys;</a:t>
            </a:r>
            <a:endParaRPr lang="en-US" sz="2400" dirty="0"/>
          </a:p>
          <a:p>
            <a:pPr lvl="1"/>
            <a:r>
              <a:rPr lang="lt-LT" dirty="0"/>
              <a:t>Įsitikinkite ar nėra nereikalingų daiktų, kurie trukdytų kėlimo metu.</a:t>
            </a:r>
            <a:endParaRPr lang="en-US" sz="2400" dirty="0"/>
          </a:p>
          <a:p>
            <a:pPr lvl="0"/>
            <a:r>
              <a:rPr lang="lt-LT" dirty="0"/>
              <a:t>Nepervertinkite savo fizinių galimybių. Niekada nekelkite paslaugų gavėjo vienas.</a:t>
            </a:r>
            <a:endParaRPr lang="en-US" sz="2800" dirty="0"/>
          </a:p>
          <a:p>
            <a:pPr lvl="0"/>
            <a:r>
              <a:rPr lang="lt-LT" dirty="0"/>
              <a:t>Dirbkite tik su komanda</a:t>
            </a:r>
            <a:r>
              <a:rPr lang="lt-LT" dirty="0" smtClean="0"/>
              <a: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normAutofit lnSpcReduction="10000"/>
          </a:bodyPr>
          <a:lstStyle/>
          <a:p>
            <a:pPr lvl="0"/>
            <a:r>
              <a:rPr lang="lt-LT" dirty="0"/>
              <a:t>Užtikrinkite koordinuotus savo ir paslaugų gavėjo judesius. Pagal galimybes paslaugų gavėjui duokite aiškiai suprantamas „komandas“.</a:t>
            </a:r>
            <a:endParaRPr lang="en-US" sz="2800" dirty="0"/>
          </a:p>
          <a:p>
            <a:pPr lvl="0"/>
            <a:r>
              <a:rPr lang="lt-LT" dirty="0"/>
              <a:t>Perkeldami paslaugų gavėją dirbkite: </a:t>
            </a:r>
            <a:endParaRPr lang="en-US" sz="2800" dirty="0"/>
          </a:p>
          <a:p>
            <a:pPr lvl="1"/>
            <a:r>
              <a:rPr lang="lt-LT" dirty="0"/>
              <a:t>sulenktais kelių sąnariais, žingsnio pozicijoje; </a:t>
            </a:r>
            <a:endParaRPr lang="en-US" sz="2400" dirty="0"/>
          </a:p>
          <a:p>
            <a:pPr lvl="1"/>
            <a:r>
              <a:rPr lang="lt-LT" dirty="0"/>
              <a:t>tiesia nugara; </a:t>
            </a:r>
            <a:endParaRPr lang="en-US" sz="2400" dirty="0"/>
          </a:p>
          <a:p>
            <a:pPr lvl="1"/>
            <a:r>
              <a:rPr lang="lt-LT" dirty="0"/>
              <a:t>laikykite svorį kuo arčiau kūno;</a:t>
            </a:r>
            <a:endParaRPr lang="en-US" sz="2400" dirty="0"/>
          </a:p>
          <a:p>
            <a:pPr lvl="1"/>
            <a:r>
              <a:rPr lang="lt-LT" dirty="0"/>
              <a:t>neįsitempkite.</a:t>
            </a:r>
            <a:endParaRPr lang="en-US" sz="2400"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dirty="0"/>
          </a:p>
        </p:txBody>
      </p:sp>
      <p:sp>
        <p:nvSpPr>
          <p:cNvPr id="3" name="Turinio vietos rezervavimo ženklas 2"/>
          <p:cNvSpPr>
            <a:spLocks noGrp="1"/>
          </p:cNvSpPr>
          <p:nvPr>
            <p:ph idx="1"/>
          </p:nvPr>
        </p:nvSpPr>
        <p:spPr/>
        <p:txBody>
          <a:bodyPr/>
          <a:lstStyle/>
          <a:p>
            <a:pPr lvl="0"/>
            <a:r>
              <a:rPr lang="lt-LT" dirty="0"/>
              <a:t>Niekada neimkite paslaugų gavėjo tik pirštais.</a:t>
            </a:r>
            <a:endParaRPr lang="en-US" dirty="0"/>
          </a:p>
          <a:p>
            <a:pPr lvl="0"/>
            <a:r>
              <a:rPr lang="lt-LT" dirty="0"/>
              <a:t>Paslaugų gavėją suimkite visa ranka, stenkitės surasti saugias suėmimo vietas.</a:t>
            </a:r>
            <a:endParaRPr lang="en-US" dirty="0"/>
          </a:p>
          <a:p>
            <a:pPr lvl="0"/>
            <a:r>
              <a:rPr lang="lt-LT" dirty="0"/>
              <a:t>Priklausomai nuo situacijos panaudokite pagalbinę kėlimo techniką.</a:t>
            </a:r>
            <a:endParaRPr lang="en-US" dirty="0"/>
          </a:p>
          <a:p>
            <a:pPr lvl="0"/>
            <a:r>
              <a:rPr lang="lt-LT" dirty="0"/>
              <a:t>Reguliariai dalyvaukite mokymuose, kaip naudoti pagalbines kilnojimo priemones.</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i="1" dirty="0" smtClean="0"/>
              <a:t>Reikalavimai pagalbinėms priemonėms:</a:t>
            </a:r>
            <a:r>
              <a:rPr lang="en-US" sz="4000" dirty="0" smtClean="0"/>
              <a:t/>
            </a:r>
            <a:br>
              <a:rPr lang="en-US" sz="4000" dirty="0" smtClean="0"/>
            </a:br>
            <a:endParaRPr lang="en-US" dirty="0"/>
          </a:p>
        </p:txBody>
      </p:sp>
      <p:sp>
        <p:nvSpPr>
          <p:cNvPr id="3" name="Turinio vietos rezervavimo ženklas 2"/>
          <p:cNvSpPr>
            <a:spLocks noGrp="1"/>
          </p:cNvSpPr>
          <p:nvPr>
            <p:ph idx="1"/>
          </p:nvPr>
        </p:nvSpPr>
        <p:spPr/>
        <p:txBody>
          <a:bodyPr>
            <a:normAutofit fontScale="85000" lnSpcReduction="20000"/>
          </a:bodyPr>
          <a:lstStyle/>
          <a:p>
            <a:pPr lvl="0"/>
            <a:r>
              <a:rPr lang="lt-LT" dirty="0" smtClean="0"/>
              <a:t>Pagalbinės </a:t>
            </a:r>
            <a:r>
              <a:rPr lang="lt-LT" dirty="0"/>
              <a:t>priemonės turi būti tinkamos naudoti.</a:t>
            </a:r>
            <a:endParaRPr lang="en-US" sz="2800" dirty="0"/>
          </a:p>
          <a:p>
            <a:pPr lvl="0"/>
            <a:r>
              <a:rPr lang="lt-LT" dirty="0"/>
              <a:t>Kilnojimo priemonės parenkamos individualiai pagal paslaugų gavėjo būklę ir kilnojimo situaciją.</a:t>
            </a:r>
            <a:endParaRPr lang="en-US" sz="2800" dirty="0"/>
          </a:p>
          <a:p>
            <a:pPr lvl="0"/>
            <a:r>
              <a:rPr lang="lt-LT" dirty="0"/>
              <a:t>Prieš keliant paslaugų gavėją reikalingos kilnojimo priemonės turi būti padėtos lengvai pasiekiamoje vietoje.</a:t>
            </a:r>
            <a:endParaRPr lang="en-US" sz="2800" dirty="0"/>
          </a:p>
          <a:p>
            <a:pPr lvl="0"/>
            <a:r>
              <a:rPr lang="lt-LT" dirty="0"/>
              <a:t>Priemonės tvarkomos atsižvelgiant į gamintojų ir higienos normų reikalavimus.</a:t>
            </a:r>
            <a:endParaRPr lang="en-US" sz="2800" dirty="0"/>
          </a:p>
          <a:p>
            <a:pPr lvl="0"/>
            <a:r>
              <a:rPr lang="lt-LT" dirty="0"/>
              <a:t>Esamos priemonės Jaunuolių dienos centre:</a:t>
            </a:r>
            <a:endParaRPr lang="en-US" sz="2800" dirty="0"/>
          </a:p>
          <a:p>
            <a:pPr lvl="1"/>
            <a:r>
              <a:rPr lang="lt-LT" dirty="0"/>
              <a:t>keltuvas;</a:t>
            </a:r>
            <a:endParaRPr lang="en-US" sz="2400" dirty="0"/>
          </a:p>
          <a:p>
            <a:pPr lvl="1"/>
            <a:r>
              <a:rPr lang="lt-LT" dirty="0" err="1"/>
              <a:t>kopiklis</a:t>
            </a:r>
            <a:r>
              <a:rPr lang="lt-LT" dirty="0"/>
              <a:t>.</a:t>
            </a:r>
            <a:endParaRPr lang="en-US" sz="2400"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i="1" dirty="0" smtClean="0"/>
              <a:t>Darbuotojo santykis su paslaugų gavėju:</a:t>
            </a:r>
            <a:r>
              <a:rPr lang="en-US" dirty="0" smtClean="0"/>
              <a:t/>
            </a:r>
            <a:br>
              <a:rPr lang="en-US" dirty="0" smtClean="0"/>
            </a:br>
            <a:endParaRPr lang="en-US" dirty="0"/>
          </a:p>
        </p:txBody>
      </p:sp>
      <p:sp>
        <p:nvSpPr>
          <p:cNvPr id="3" name="Turinio vietos rezervavimo ženklas 2"/>
          <p:cNvSpPr>
            <a:spLocks noGrp="1"/>
          </p:cNvSpPr>
          <p:nvPr>
            <p:ph idx="1"/>
          </p:nvPr>
        </p:nvSpPr>
        <p:spPr/>
        <p:txBody>
          <a:bodyPr>
            <a:normAutofit/>
          </a:bodyPr>
          <a:lstStyle/>
          <a:p>
            <a:pPr lvl="0"/>
            <a:r>
              <a:rPr lang="lt-LT" dirty="0" smtClean="0"/>
              <a:t>Įvertinkite </a:t>
            </a:r>
            <a:r>
              <a:rPr lang="lt-LT" dirty="0"/>
              <a:t>paslaugų gavėjo bendradarbiavimo galimybes.</a:t>
            </a:r>
            <a:endParaRPr lang="en-US" dirty="0"/>
          </a:p>
          <a:p>
            <a:pPr lvl="0"/>
            <a:r>
              <a:rPr lang="lt-LT" dirty="0"/>
              <a:t>Informuokite paslaugų gavėją apie kėlimo eigą ir pateikite jam aiškius nurodymus.</a:t>
            </a:r>
            <a:endParaRPr lang="en-US" dirty="0"/>
          </a:p>
          <a:p>
            <a:pPr lvl="0"/>
            <a:r>
              <a:rPr lang="lt-LT" dirty="0"/>
              <a:t>Paskatinkite paslaugų gavėją aktyviai dalyvauti kėlimo procese.</a:t>
            </a:r>
            <a:endParaRPr lang="en-US" dirty="0"/>
          </a:p>
          <a:p>
            <a:pPr lvl="0"/>
            <a:r>
              <a:rPr lang="lt-LT" dirty="0"/>
              <a:t>Atsižvelkite į paslaugų gavėjo sveikatos būklę, pagal tai parinkite kėlimo metodą.</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i="1" dirty="0"/>
              <a:t>Nugaros skausmo keliant tiesioginės priežastys:</a:t>
            </a:r>
            <a:r>
              <a:rPr lang="en-US" dirty="0"/>
              <a:t/>
            </a:r>
            <a:br>
              <a:rPr lang="en-US" dirty="0"/>
            </a:br>
            <a:endParaRPr lang="en-US" dirty="0"/>
          </a:p>
        </p:txBody>
      </p:sp>
      <p:sp>
        <p:nvSpPr>
          <p:cNvPr id="3" name="Turinio vietos rezervavimo ženklas 2"/>
          <p:cNvSpPr>
            <a:spLocks noGrp="1"/>
          </p:cNvSpPr>
          <p:nvPr>
            <p:ph idx="1"/>
          </p:nvPr>
        </p:nvSpPr>
        <p:spPr/>
        <p:txBody>
          <a:bodyPr>
            <a:normAutofit fontScale="92500"/>
          </a:bodyPr>
          <a:lstStyle/>
          <a:p>
            <a:pPr lvl="0"/>
            <a:r>
              <a:rPr lang="lt-LT" dirty="0"/>
              <a:t>Sukimasis keliant.</a:t>
            </a:r>
            <a:endParaRPr lang="en-US" dirty="0"/>
          </a:p>
          <a:p>
            <a:pPr lvl="0"/>
            <a:r>
              <a:rPr lang="lt-LT" dirty="0"/>
              <a:t>Mėginimas kelti netikėtai sunkų daiktą.</a:t>
            </a:r>
            <a:endParaRPr lang="en-US" dirty="0"/>
          </a:p>
          <a:p>
            <a:pPr lvl="0"/>
            <a:r>
              <a:rPr lang="lt-LT" dirty="0"/>
              <a:t>Netaisyklingas kėlimas.</a:t>
            </a:r>
            <a:endParaRPr lang="en-US" dirty="0"/>
          </a:p>
          <a:p>
            <a:pPr lvl="0"/>
            <a:r>
              <a:rPr lang="lt-LT" dirty="0"/>
              <a:t>Šone, o ne iš priekio pastatyto daikto kėlimas.</a:t>
            </a:r>
            <a:endParaRPr lang="en-US" dirty="0"/>
          </a:p>
          <a:p>
            <a:pPr lvl="0"/>
            <a:r>
              <a:rPr lang="lt-LT" dirty="0"/>
              <a:t>Sunkių daiktų nešimas ar ėmimas susilenkus. Keliant toliau nuo savęs padėtus daiktus nugarai tenka  10 kartų didesnis krūvis negu padėtus arti.</a:t>
            </a:r>
            <a:endParaRPr lang="en-US" dirty="0"/>
          </a:p>
          <a:p>
            <a:pPr lvl="0"/>
            <a:r>
              <a:rPr lang="lt-LT" dirty="0"/>
              <a:t>Sunkaus daikto nešimas vienoje kūno pusėje.</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i="1" dirty="0"/>
              <a:t>Paslaugų gavėjo sodinimas iš gulimos padėties:</a:t>
            </a:r>
            <a:r>
              <a:rPr lang="en-US" dirty="0"/>
              <a:t/>
            </a:r>
            <a:br>
              <a:rPr lang="en-US" dirty="0"/>
            </a:br>
            <a:endParaRPr lang="en-US" dirty="0"/>
          </a:p>
        </p:txBody>
      </p:sp>
      <p:sp>
        <p:nvSpPr>
          <p:cNvPr id="3" name="Turinio vietos rezervavimo ženklas 2"/>
          <p:cNvSpPr>
            <a:spLocks noGrp="1"/>
          </p:cNvSpPr>
          <p:nvPr>
            <p:ph idx="1"/>
          </p:nvPr>
        </p:nvSpPr>
        <p:spPr/>
        <p:txBody>
          <a:bodyPr>
            <a:normAutofit fontScale="92500" lnSpcReduction="10000"/>
          </a:bodyPr>
          <a:lstStyle/>
          <a:p>
            <a:pPr lvl="0"/>
            <a:r>
              <a:rPr lang="lt-LT" dirty="0"/>
              <a:t>Pastatykite neįgaliojo vežimėlį kuo arčiau kušetės ar kilimėlio.</a:t>
            </a:r>
            <a:endParaRPr lang="en-US" dirty="0"/>
          </a:p>
          <a:p>
            <a:pPr lvl="0"/>
            <a:r>
              <a:rPr lang="lt-LT" dirty="0"/>
              <a:t>Užtikrinkite, kad neįgaliojo vežimėlis stovėtų tvirtai (ratukai būtų blokuoti stabdžiais).</a:t>
            </a:r>
            <a:endParaRPr lang="en-US" dirty="0"/>
          </a:p>
          <a:p>
            <a:pPr lvl="0"/>
            <a:r>
              <a:rPr lang="lt-LT" dirty="0"/>
              <a:t>Pašalinkite visas kliūtis (</a:t>
            </a:r>
            <a:r>
              <a:rPr lang="lt-LT" dirty="0" err="1"/>
              <a:t>porankius</a:t>
            </a:r>
            <a:r>
              <a:rPr lang="lt-LT" dirty="0"/>
              <a:t>, pakojas, paminas). </a:t>
            </a:r>
            <a:endParaRPr lang="en-US" dirty="0"/>
          </a:p>
          <a:p>
            <a:pPr lvl="0"/>
            <a:r>
              <a:rPr lang="lt-LT" dirty="0"/>
              <a:t>Privežkite prie gulinčio paslaugų gavėjo keltuvą, nustatykite tinkamą keltuvo aukštį, uždėkite teisingai kėlimo diržus ir perkelkite paslaugų gavėją į vežimėlį</a:t>
            </a:r>
            <a:r>
              <a:rPr lang="lt-LT"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743</Words>
  <Application>Microsoft Office PowerPoint</Application>
  <PresentationFormat>Demonstracija ekrane (4:3)</PresentationFormat>
  <Paragraphs>79</Paragraphs>
  <Slides>16</Slides>
  <Notes>0</Notes>
  <HiddenSlides>0</HiddenSlides>
  <MMClips>0</MMClips>
  <ScaleCrop>false</ScaleCrop>
  <HeadingPairs>
    <vt:vector size="4" baseType="variant">
      <vt:variant>
        <vt:lpstr>Tema</vt:lpstr>
      </vt:variant>
      <vt:variant>
        <vt:i4>1</vt:i4>
      </vt:variant>
      <vt:variant>
        <vt:lpstr>Skaidrių pavadinimai</vt:lpstr>
      </vt:variant>
      <vt:variant>
        <vt:i4>16</vt:i4>
      </vt:variant>
    </vt:vector>
  </HeadingPairs>
  <TitlesOfParts>
    <vt:vector size="17" baseType="lpstr">
      <vt:lpstr>Office tema</vt:lpstr>
      <vt:lpstr>JAUNUOLIŲ DIENOS CENTRO </vt:lpstr>
      <vt:lpstr>I. Bendrosios nuostatos</vt:lpstr>
      <vt:lpstr>II. Bendrosios sąlygos, reikalingos saugiai ir ergonomiškai kilnoti paslaugų gavėjus </vt:lpstr>
      <vt:lpstr>Skaidrė 4</vt:lpstr>
      <vt:lpstr>Skaidrė 5</vt:lpstr>
      <vt:lpstr>Reikalavimai pagalbinėms priemonėms: </vt:lpstr>
      <vt:lpstr>Darbuotojo santykis su paslaugų gavėju: </vt:lpstr>
      <vt:lpstr>Nugaros skausmo keliant tiesioginės priežastys: </vt:lpstr>
      <vt:lpstr>Paslaugų gavėjo sodinimas iš gulimos padėties: </vt:lpstr>
      <vt:lpstr>Paslaugų gavėjo sodinimas iš sėdimos padėties: </vt:lpstr>
      <vt:lpstr>III. Darbdavio pareigos </vt:lpstr>
      <vt:lpstr>Darbo metu keliamas svoris neturėtų viršyti nuolat keliamų krovinių </vt:lpstr>
      <vt:lpstr>IV. Darbuotojų mokymai</vt:lpstr>
      <vt:lpstr>Skaidrė 14</vt:lpstr>
      <vt:lpstr>Skaidrė 15</vt:lpstr>
      <vt:lpstr>Skaidrė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JAUNUOLIŲ DIENOS CENTRO </dc:title>
  <dc:creator>useris</dc:creator>
  <cp:lastModifiedBy>useris</cp:lastModifiedBy>
  <cp:revision>17</cp:revision>
  <dcterms:created xsi:type="dcterms:W3CDTF">2018-04-05T09:54:38Z</dcterms:created>
  <dcterms:modified xsi:type="dcterms:W3CDTF">2018-04-05T11:10:19Z</dcterms:modified>
</cp:coreProperties>
</file>