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72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265" r:id="rId32"/>
    <p:sldId id="259" r:id="rId33"/>
    <p:sldId id="261" r:id="rId34"/>
    <p:sldId id="266" r:id="rId35"/>
    <p:sldId id="267" r:id="rId36"/>
    <p:sldId id="268" r:id="rId37"/>
    <p:sldId id="269" r:id="rId38"/>
    <p:sldId id="270" r:id="rId39"/>
    <p:sldId id="271" r:id="rId40"/>
    <p:sldId id="263" r:id="rId41"/>
    <p:sldId id="303" r:id="rId4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76B0F-81DA-4E7C-B47C-C069F93E8288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BCF63-21C2-4394-A116-0603E10AE7B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491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793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1755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15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8139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858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8901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040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469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87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3088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82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0959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39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9532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40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628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959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3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116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428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681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CF63-21C2-4394-A116-0603E10AE7B4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795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E57D-923A-45CB-820B-4F723EFB84F1}" type="slidenum">
              <a:rPr lang="lt-LT" smtClean="0"/>
              <a:pPr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111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5C106E-18A6-4A79-A516-58877F4363C4}" type="datetimeFigureOut">
              <a:rPr lang="lt-LT" smtClean="0"/>
              <a:pPr/>
              <a:t>2020-04-15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C59799E-2B9B-4896-BCE7-A7F4C50BB2F4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Bendravimo ypatumai – kaip palaikyti draugiškus santykius su kolegomis?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Parengė socialinė darbuotoja </a:t>
            </a:r>
            <a:r>
              <a:rPr lang="lt-LT" dirty="0" err="1" smtClean="0"/>
              <a:t>Virmanta</a:t>
            </a:r>
            <a:r>
              <a:rPr lang="lt-LT" dirty="0" smtClean="0"/>
              <a:t> </a:t>
            </a:r>
            <a:r>
              <a:rPr lang="lt-LT" dirty="0" smtClean="0"/>
              <a:t>Kvedarienė</a:t>
            </a:r>
          </a:p>
          <a:p>
            <a:r>
              <a:rPr lang="lt-LT" dirty="0" smtClean="0"/>
              <a:t>2020 m.</a:t>
            </a:r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2232248"/>
          </a:xfrm>
        </p:spPr>
        <p:txBody>
          <a:bodyPr>
            <a:normAutofit/>
          </a:bodyPr>
          <a:lstStyle/>
          <a:p>
            <a:r>
              <a:rPr lang="lt-LT" sz="5400" b="1" dirty="0" smtClean="0"/>
              <a:t>Eksperimentas</a:t>
            </a:r>
            <a:endParaRPr lang="lt-LT" sz="5400" b="1" dirty="0"/>
          </a:p>
        </p:txBody>
      </p:sp>
    </p:spTree>
    <p:extLst>
      <p:ext uri="{BB962C8B-B14F-4D97-AF65-F5344CB8AC3E}">
        <p14:creationId xmlns:p14="http://schemas.microsoft.com/office/powerpoint/2010/main" val="385720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lt-LT" sz="4000" b="1" dirty="0" smtClean="0"/>
              <a:t>PROTINGAS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2531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sz="4000" b="1" dirty="0" smtClean="0"/>
              <a:t>DARBŠTUS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7878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lt-LT" sz="4000" b="1" dirty="0" smtClean="0"/>
              <a:t>MANDAGUS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582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KRITIŠKAS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587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UŽSISPYRĘS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361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PAVYDUS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5253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8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KONFLIKTIŠKAS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0468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GRIEŽTAS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195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lt-LT" sz="4800" dirty="0" smtClean="0"/>
              <a:t>Pirmas įspūdis</a:t>
            </a:r>
            <a:endParaRPr lang="lt-LT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4400" dirty="0"/>
          </a:p>
        </p:txBody>
      </p:sp>
      <p:pic>
        <p:nvPicPr>
          <p:cNvPr id="1026" name="Picture 2" descr="C:\Users\admin\Desktop\First-Impressions-are-Lasting-Impress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192687" cy="4644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KONSERVATYVUS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532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SUMANUS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463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KŪRYBINGAS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99029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sz="4000" b="1" dirty="0" smtClean="0"/>
              <a:t>ATSAKINGAS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99070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latinLnBrk="1">
              <a:buFont typeface="+mj-lt"/>
              <a:buAutoNum type="arabicPeriod"/>
            </a:pPr>
            <a:r>
              <a:rPr lang="en-US" sz="4000" dirty="0" err="1" smtClean="0"/>
              <a:t>Ar</a:t>
            </a:r>
            <a:r>
              <a:rPr lang="en-US" sz="4000" dirty="0" smtClean="0"/>
              <a:t> </a:t>
            </a:r>
            <a:r>
              <a:rPr lang="lt-LT" sz="4000" dirty="0" smtClean="0"/>
              <a:t>jie yra</a:t>
            </a:r>
            <a:r>
              <a:rPr lang="en-US" sz="4000" dirty="0" smtClean="0"/>
              <a:t> </a:t>
            </a:r>
            <a:r>
              <a:rPr lang="en-US" sz="4000" dirty="0" err="1" smtClean="0"/>
              <a:t>ger</a:t>
            </a:r>
            <a:r>
              <a:rPr lang="lt-LT" sz="4000" dirty="0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darbuotoja</a:t>
            </a:r>
            <a:r>
              <a:rPr lang="lt-LT" sz="4000" dirty="0" smtClean="0"/>
              <a:t>i</a:t>
            </a:r>
            <a:r>
              <a:rPr lang="en-US" sz="4000" dirty="0" smtClean="0"/>
              <a:t>? </a:t>
            </a:r>
            <a:endParaRPr lang="en-US" sz="4000" dirty="0"/>
          </a:p>
          <a:p>
            <a:pPr marL="742950" indent="-742950" latinLnBrk="1">
              <a:buFont typeface="+mj-lt"/>
              <a:buAutoNum type="arabicPeriod"/>
            </a:pPr>
            <a:r>
              <a:rPr lang="en-US" sz="4000" dirty="0" err="1"/>
              <a:t>Ar</a:t>
            </a:r>
            <a:r>
              <a:rPr lang="en-US" sz="4000" dirty="0"/>
              <a:t> </a:t>
            </a:r>
            <a:r>
              <a:rPr lang="lt-LT" sz="4000" dirty="0" smtClean="0"/>
              <a:t>jie būtų geri</a:t>
            </a:r>
            <a:r>
              <a:rPr lang="en-US" sz="4000" dirty="0" smtClean="0"/>
              <a:t> </a:t>
            </a:r>
            <a:r>
              <a:rPr lang="en-US" sz="4000" dirty="0" err="1" smtClean="0"/>
              <a:t>sutuoktini</a:t>
            </a:r>
            <a:r>
              <a:rPr lang="lt-LT" sz="4000" dirty="0" smtClean="0"/>
              <a:t>ai</a:t>
            </a:r>
            <a:r>
              <a:rPr lang="en-US" sz="4000" dirty="0" smtClean="0"/>
              <a:t>?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8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/>
          <a:lstStyle/>
          <a:p>
            <a:r>
              <a:rPr lang="en-US" dirty="0" err="1" smtClean="0"/>
              <a:t>Prad</a:t>
            </a:r>
            <a:r>
              <a:rPr lang="lt-LT" dirty="0" smtClean="0"/>
              <a:t>žios ir galo efektas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7846640" cy="46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sz="4000" dirty="0" err="1"/>
              <a:t>P</a:t>
            </a:r>
            <a:r>
              <a:rPr lang="en-US" sz="3600" dirty="0" err="1" smtClean="0"/>
              <a:t>irmieji</a:t>
            </a:r>
            <a:r>
              <a:rPr lang="en-US" sz="3600" dirty="0" smtClean="0"/>
              <a:t> </a:t>
            </a:r>
            <a:r>
              <a:rPr lang="en-US" sz="3600" dirty="0" err="1"/>
              <a:t>apibūdinimai</a:t>
            </a:r>
            <a:r>
              <a:rPr lang="en-US" sz="3600" dirty="0"/>
              <a:t> </a:t>
            </a:r>
            <a:r>
              <a:rPr lang="en-US" sz="3600" dirty="0" err="1"/>
              <a:t>neproporcingai</a:t>
            </a:r>
            <a:r>
              <a:rPr lang="en-US" sz="3600" dirty="0"/>
              <a:t> </a:t>
            </a:r>
            <a:r>
              <a:rPr lang="en-US" sz="3600" dirty="0" err="1"/>
              <a:t>paveikia</a:t>
            </a:r>
            <a:r>
              <a:rPr lang="en-US" sz="3600" dirty="0"/>
              <a:t> </a:t>
            </a:r>
            <a:r>
              <a:rPr lang="en-US" sz="3600" dirty="0" err="1"/>
              <a:t>galutinį</a:t>
            </a:r>
            <a:r>
              <a:rPr lang="en-US" sz="3600" dirty="0"/>
              <a:t> </a:t>
            </a:r>
            <a:r>
              <a:rPr lang="en-US" sz="3600" dirty="0" err="1" smtClean="0"/>
              <a:t>įspūdį</a:t>
            </a:r>
            <a:r>
              <a:rPr lang="lt-LT" sz="3600" dirty="0"/>
              <a:t> </a:t>
            </a:r>
            <a:r>
              <a:rPr lang="lt-LT" sz="3600" dirty="0" smtClean="0"/>
              <a:t>– </a:t>
            </a:r>
            <a:r>
              <a:rPr lang="lt-LT" sz="3600" b="1" dirty="0" smtClean="0"/>
              <a:t>tai </a:t>
            </a:r>
            <a:r>
              <a:rPr lang="lt-LT" sz="3600" b="1" i="1" dirty="0" smtClean="0"/>
              <a:t>pradžios efektas.</a:t>
            </a:r>
          </a:p>
          <a:p>
            <a:endParaRPr lang="lt-LT" sz="3600" dirty="0" smtClean="0"/>
          </a:p>
          <a:p>
            <a:r>
              <a:rPr lang="en-US" sz="3600" b="1" i="1" dirty="0"/>
              <a:t>Galo </a:t>
            </a:r>
            <a:r>
              <a:rPr lang="en-US" sz="3600" b="1" i="1" dirty="0" err="1"/>
              <a:t>efektas</a:t>
            </a:r>
            <a:r>
              <a:rPr lang="en-US" sz="3600" b="1" i="1" dirty="0"/>
              <a:t> </a:t>
            </a:r>
            <a:r>
              <a:rPr lang="en-US" sz="3600" dirty="0" err="1"/>
              <a:t>išryškėja</a:t>
            </a:r>
            <a:r>
              <a:rPr lang="en-US" sz="3600" dirty="0"/>
              <a:t> </a:t>
            </a:r>
            <a:r>
              <a:rPr lang="en-US" sz="3600" dirty="0" err="1"/>
              <a:t>tuomet</a:t>
            </a:r>
            <a:r>
              <a:rPr lang="en-US" sz="3600" dirty="0"/>
              <a:t>, kai į </a:t>
            </a:r>
            <a:r>
              <a:rPr lang="en-US" sz="3600" dirty="0" err="1"/>
              <a:t>paskutinę</a:t>
            </a:r>
            <a:r>
              <a:rPr lang="en-US" sz="3600" dirty="0"/>
              <a:t> </a:t>
            </a:r>
            <a:r>
              <a:rPr lang="en-US" sz="3600" dirty="0" err="1" smtClean="0"/>
              <a:t>inf</a:t>
            </a:r>
            <a:r>
              <a:rPr lang="lt-LT" sz="3600" dirty="0"/>
              <a:t>o</a:t>
            </a:r>
            <a:r>
              <a:rPr lang="en-US" sz="3600" dirty="0" err="1" smtClean="0"/>
              <a:t>rmaciją</a:t>
            </a:r>
            <a:r>
              <a:rPr lang="en-US" sz="3600" dirty="0" smtClean="0"/>
              <a:t> </a:t>
            </a:r>
            <a:r>
              <a:rPr lang="en-US" sz="3600" dirty="0" err="1"/>
              <a:t>kreipiama</a:t>
            </a:r>
            <a:r>
              <a:rPr lang="en-US" sz="3600" dirty="0"/>
              <a:t> </a:t>
            </a:r>
            <a:r>
              <a:rPr lang="en-US" sz="3600" dirty="0" err="1"/>
              <a:t>daugiau</a:t>
            </a:r>
            <a:r>
              <a:rPr lang="en-US" sz="3600" dirty="0"/>
              <a:t> </a:t>
            </a:r>
            <a:r>
              <a:rPr lang="en-US" sz="3600" dirty="0" err="1"/>
              <a:t>dėmesio</a:t>
            </a:r>
            <a:r>
              <a:rPr lang="en-US" sz="3600" dirty="0"/>
              <a:t> </a:t>
            </a:r>
            <a:r>
              <a:rPr lang="en-US" sz="3600" dirty="0" err="1"/>
              <a:t>nei</a:t>
            </a:r>
            <a:r>
              <a:rPr lang="en-US" sz="3600" dirty="0"/>
              <a:t> į </a:t>
            </a:r>
            <a:r>
              <a:rPr lang="en-US" sz="3600" dirty="0" err="1" smtClean="0"/>
              <a:t>pirminę</a:t>
            </a:r>
            <a:r>
              <a:rPr lang="lt-LT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315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Nuo ko priklauso mūsų artimi santykiai su kitais žmonėmis?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Artimumas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Tarpusavio sąveikos laukimas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600" dirty="0" smtClean="0"/>
              <a:t>Mums patinka tai, kas susiję su mumis</a:t>
            </a:r>
          </a:p>
          <a:p>
            <a:pPr algn="ctr">
              <a:buNone/>
            </a:pP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987250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Nuo ko priklauso mūsų artimi santykiai su kitais žmonėmis?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sz="4000" b="1" dirty="0" smtClean="0"/>
              <a:t>Artimumas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 smtClean="0"/>
              <a:t>Tarpusavio sąveikos laukimas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 smtClean="0"/>
              <a:t>Mums patinka tai, kas susiję su mumis</a:t>
            </a:r>
          </a:p>
          <a:p>
            <a:endParaRPr lang="lt-LT" dirty="0"/>
          </a:p>
        </p:txBody>
      </p:sp>
      <p:pic>
        <p:nvPicPr>
          <p:cNvPr id="5122" name="Picture 2" descr="C:\Users\admin\Desktop\2_grbn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0063"/>
            <a:ext cx="5732667" cy="321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15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Nuo ko priklauso mūsų artimi santykiai su kitais žmonėmis?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sz="2800" dirty="0" smtClean="0"/>
              <a:t>Artimumas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4000" b="1" dirty="0" smtClean="0"/>
              <a:t>Tarpusavio sąveikos laukimas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 smtClean="0"/>
              <a:t>Mums patinka tai, kas susiję su mumis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73591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Nuo ko priklauso mūsų artimi santykiai su kitais žmonėmis?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2400" dirty="0" smtClean="0"/>
              <a:t>Artimumas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400" dirty="0" smtClean="0"/>
              <a:t>Tarpusavio sąveikos laukimas</a:t>
            </a:r>
          </a:p>
          <a:p>
            <a:pPr marL="742950" indent="-742950">
              <a:buFont typeface="+mj-lt"/>
              <a:buAutoNum type="arabicPeriod"/>
            </a:pPr>
            <a:r>
              <a:rPr lang="lt-LT" sz="3600" b="1" dirty="0" smtClean="0"/>
              <a:t>Mums patinka tai, kas susiję su mumis</a:t>
            </a:r>
          </a:p>
          <a:p>
            <a:endParaRPr lang="lt-LT" sz="2400" dirty="0"/>
          </a:p>
        </p:txBody>
      </p:sp>
      <p:pic>
        <p:nvPicPr>
          <p:cNvPr id="6146" name="Picture 2" descr="C:\Users\admin\Desktop\tumblr-bff-goals-Favim.com-44704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140968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41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lt-LT" sz="4000" dirty="0" smtClean="0"/>
              <a:t>Pirmo įspūdžio sudarymas trunka </a:t>
            </a:r>
          </a:p>
          <a:p>
            <a:pPr marL="0" indent="0" algn="ctr">
              <a:buNone/>
            </a:pPr>
            <a:r>
              <a:rPr lang="lt-LT" sz="4000" b="1" dirty="0" smtClean="0"/>
              <a:t>nuo 1 /20s. </a:t>
            </a:r>
            <a:r>
              <a:rPr lang="en-US" sz="4000" b="1" dirty="0" err="1" smtClean="0"/>
              <a:t>i</a:t>
            </a:r>
            <a:r>
              <a:rPr lang="lt-LT" sz="4000" b="1" dirty="0" smtClean="0"/>
              <a:t>ki kelių minučių.</a:t>
            </a:r>
            <a:endParaRPr lang="en-US" sz="4000" b="1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6041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lt-LT" sz="4000" dirty="0" smtClean="0"/>
              <a:t>Toks tokį sutiko.</a:t>
            </a:r>
          </a:p>
          <a:p>
            <a:pPr marL="0" indent="0" algn="ctr">
              <a:buNone/>
            </a:pPr>
            <a:r>
              <a:rPr lang="lt-LT" sz="4000" dirty="0" smtClean="0">
                <a:solidFill>
                  <a:srgbClr val="FF0000"/>
                </a:solidFill>
              </a:rPr>
              <a:t>AR</a:t>
            </a:r>
          </a:p>
          <a:p>
            <a:pPr marL="0" indent="0" algn="ctr">
              <a:buNone/>
            </a:pPr>
            <a:r>
              <a:rPr lang="lt-LT" sz="4000" dirty="0" smtClean="0"/>
              <a:t>Priešingybės traukia.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49163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b="1" dirty="0" smtClean="0"/>
              <a:t>Konfliktai</a:t>
            </a:r>
            <a:endParaRPr lang="lt-LT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C:\Users\admin\Desktop\Conflict-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86316"/>
            <a:ext cx="6769348" cy="4571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Bręstantį konfliktą galima atpažinti iš tam tikrų požymių: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3200" dirty="0" smtClean="0"/>
              <a:t>Keičiasi bendravimo pobūdis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 smtClean="0"/>
              <a:t>Bendravimas pasidaro nebe toks atviras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 smtClean="0"/>
              <a:t>Partneriai mažiau keičiasi informacija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 smtClean="0"/>
              <a:t>Atrenka, ką vienas kitam sakyti.</a:t>
            </a:r>
            <a:endParaRPr lang="lt-LT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Konfliktų tipai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lt-LT" sz="3200" dirty="0" smtClean="0"/>
              <a:t>Destruktyvus</a:t>
            </a:r>
          </a:p>
          <a:p>
            <a:r>
              <a:rPr lang="lt-LT" sz="3200" dirty="0" smtClean="0"/>
              <a:t>Konstruktyvus</a:t>
            </a:r>
            <a:endParaRPr lang="lt-LT" sz="3200" dirty="0"/>
          </a:p>
        </p:txBody>
      </p:sp>
      <p:pic>
        <p:nvPicPr>
          <p:cNvPr id="5122" name="Picture 2" descr="C:\Users\admin\Desktop\skyrybos-pora-barniai-santykiai-5br-61733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5150346" cy="410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Konflikto sprendimo strategijos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dirty="0" smtClean="0"/>
              <a:t>Rungtyniavimas;</a:t>
            </a:r>
          </a:p>
          <a:p>
            <a:r>
              <a:rPr lang="lt-LT" sz="3200" dirty="0" smtClean="0"/>
              <a:t>Prisitaikymas;</a:t>
            </a:r>
          </a:p>
          <a:p>
            <a:r>
              <a:rPr lang="lt-LT" sz="3200" dirty="0" smtClean="0"/>
              <a:t>Vengimas;</a:t>
            </a:r>
          </a:p>
          <a:p>
            <a:r>
              <a:rPr lang="lt-LT" sz="3200" dirty="0" smtClean="0"/>
              <a:t>Kompromisas;</a:t>
            </a:r>
          </a:p>
          <a:p>
            <a:r>
              <a:rPr lang="lt-LT" sz="3200" dirty="0" smtClean="0"/>
              <a:t>Bendradarbiavimas</a:t>
            </a:r>
            <a:r>
              <a:rPr lang="lt-LT" dirty="0" smtClean="0"/>
              <a:t>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Konflikto sprendimo strategijos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4000" dirty="0" smtClean="0"/>
              <a:t>Rungtyniavimas. </a:t>
            </a:r>
          </a:p>
          <a:p>
            <a:pPr algn="ctr">
              <a:buNone/>
            </a:pPr>
            <a:r>
              <a:rPr lang="lt-LT" sz="4000" dirty="0" smtClean="0">
                <a:solidFill>
                  <a:srgbClr val="FF0000"/>
                </a:solidFill>
              </a:rPr>
              <a:t>Laimėti – pralaimėti.</a:t>
            </a:r>
          </a:p>
          <a:p>
            <a:r>
              <a:rPr lang="lt-LT" sz="2400" dirty="0" smtClean="0"/>
              <a:t>Prisitaikymas;</a:t>
            </a:r>
          </a:p>
          <a:p>
            <a:r>
              <a:rPr lang="lt-LT" sz="2400" dirty="0" smtClean="0"/>
              <a:t>Vengimas;</a:t>
            </a:r>
          </a:p>
          <a:p>
            <a:r>
              <a:rPr lang="lt-LT" sz="2400" dirty="0" smtClean="0"/>
              <a:t>Kompromisas;</a:t>
            </a:r>
          </a:p>
          <a:p>
            <a:r>
              <a:rPr lang="lt-LT" sz="2400" dirty="0" smtClean="0"/>
              <a:t>Bendradarbiavimas.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Konflikto sprendimo strategijos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/>
              <a:t>Rungtyniavimas;</a:t>
            </a:r>
          </a:p>
          <a:p>
            <a:r>
              <a:rPr lang="lt-LT" sz="4000" dirty="0" smtClean="0"/>
              <a:t>Prisitaikymas.</a:t>
            </a:r>
          </a:p>
          <a:p>
            <a:pPr algn="ctr">
              <a:buNone/>
            </a:pPr>
            <a:r>
              <a:rPr lang="lt-LT" sz="4400" dirty="0" smtClean="0">
                <a:solidFill>
                  <a:srgbClr val="FF0000"/>
                </a:solidFill>
              </a:rPr>
              <a:t>Nuolaida</a:t>
            </a:r>
          </a:p>
          <a:p>
            <a:r>
              <a:rPr lang="lt-LT" sz="2800" dirty="0" smtClean="0"/>
              <a:t>Vengimas;</a:t>
            </a:r>
          </a:p>
          <a:p>
            <a:r>
              <a:rPr lang="lt-LT" sz="2800" dirty="0" smtClean="0"/>
              <a:t>Kompromisas;</a:t>
            </a:r>
          </a:p>
          <a:p>
            <a:r>
              <a:rPr lang="lt-LT" sz="2800" dirty="0" smtClean="0"/>
              <a:t>Bendradarbiavimas.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Konflikto sprendimo strategijos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/>
              <a:t>Rungtyniavimas;</a:t>
            </a:r>
          </a:p>
          <a:p>
            <a:r>
              <a:rPr lang="lt-LT" sz="2800" dirty="0" smtClean="0"/>
              <a:t>Prisitaikymas;</a:t>
            </a:r>
          </a:p>
          <a:p>
            <a:r>
              <a:rPr lang="lt-LT" sz="4400" dirty="0" smtClean="0"/>
              <a:t>Vengimas.</a:t>
            </a:r>
          </a:p>
          <a:p>
            <a:pPr algn="ctr">
              <a:buNone/>
            </a:pPr>
            <a:r>
              <a:rPr lang="lt-LT" sz="4400" dirty="0" smtClean="0">
                <a:solidFill>
                  <a:srgbClr val="FF0000"/>
                </a:solidFill>
              </a:rPr>
              <a:t>Pasitraukimas.</a:t>
            </a:r>
          </a:p>
          <a:p>
            <a:r>
              <a:rPr lang="lt-LT" sz="2800" dirty="0" smtClean="0"/>
              <a:t>Kompromisas;</a:t>
            </a:r>
          </a:p>
          <a:p>
            <a:r>
              <a:rPr lang="lt-LT" sz="2800" dirty="0" smtClean="0"/>
              <a:t>Bendradarbiavimas.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Konflikto sprendimo strategijos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/>
              <a:t>Rungtyniavimas;</a:t>
            </a:r>
          </a:p>
          <a:p>
            <a:r>
              <a:rPr lang="lt-LT" sz="2800" dirty="0" smtClean="0"/>
              <a:t>Prisitaikymas;</a:t>
            </a:r>
          </a:p>
          <a:p>
            <a:r>
              <a:rPr lang="lt-LT" sz="2800" dirty="0" smtClean="0"/>
              <a:t>Vengimas;</a:t>
            </a:r>
          </a:p>
          <a:p>
            <a:r>
              <a:rPr lang="lt-LT" sz="4400" dirty="0" smtClean="0"/>
              <a:t>Kompromisas.</a:t>
            </a:r>
          </a:p>
          <a:p>
            <a:pPr algn="ctr">
              <a:buNone/>
            </a:pPr>
            <a:r>
              <a:rPr lang="lt-LT" sz="4400" dirty="0" smtClean="0">
                <a:solidFill>
                  <a:srgbClr val="FF0000"/>
                </a:solidFill>
              </a:rPr>
              <a:t>Derinimasis</a:t>
            </a:r>
          </a:p>
          <a:p>
            <a:r>
              <a:rPr lang="lt-LT" sz="2800" dirty="0" smtClean="0"/>
              <a:t>Bendradarbiavimas.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Konflikto sprendimo strategijos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/>
              <a:t>Rungtyniavimas;</a:t>
            </a:r>
          </a:p>
          <a:p>
            <a:r>
              <a:rPr lang="lt-LT" sz="2800" dirty="0" smtClean="0"/>
              <a:t>Prisitaikymas;</a:t>
            </a:r>
          </a:p>
          <a:p>
            <a:r>
              <a:rPr lang="lt-LT" sz="2800" dirty="0" smtClean="0"/>
              <a:t>Vengimas;</a:t>
            </a:r>
          </a:p>
          <a:p>
            <a:r>
              <a:rPr lang="lt-LT" sz="2800" dirty="0" smtClean="0"/>
              <a:t>Kompromisas;</a:t>
            </a:r>
          </a:p>
          <a:p>
            <a:r>
              <a:rPr lang="lt-LT" sz="4400" dirty="0" smtClean="0"/>
              <a:t>Bendradarbiavimas.</a:t>
            </a:r>
          </a:p>
          <a:p>
            <a:pPr algn="ctr">
              <a:buNone/>
            </a:pPr>
            <a:r>
              <a:rPr lang="lt-LT" sz="4400" dirty="0" smtClean="0">
                <a:solidFill>
                  <a:srgbClr val="FF0000"/>
                </a:solidFill>
              </a:rPr>
              <a:t>Laimėti - laimėti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Kas svarbu formuojant pirmą įspūdį?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b="1" dirty="0" smtClean="0"/>
              <a:t>Teigiamumas ir neigiamumas</a:t>
            </a:r>
          </a:p>
          <a:p>
            <a:r>
              <a:rPr lang="lt-LT" sz="2400" dirty="0" smtClean="0"/>
              <a:t>Asmeninės savybės</a:t>
            </a:r>
          </a:p>
          <a:p>
            <a:r>
              <a:rPr lang="lt-LT" sz="2400" dirty="0" smtClean="0"/>
              <a:t>Fizinė išvaizda</a:t>
            </a:r>
          </a:p>
          <a:p>
            <a:r>
              <a:rPr lang="lt-LT" sz="2400" dirty="0" smtClean="0"/>
              <a:t>Stereotipai</a:t>
            </a:r>
          </a:p>
          <a:p>
            <a:endParaRPr lang="lt-LT" b="1" dirty="0"/>
          </a:p>
        </p:txBody>
      </p:sp>
      <p:pic>
        <p:nvPicPr>
          <p:cNvPr id="1026" name="Picture 2" descr="C:\Users\admin\Desktop\emotions-371238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5522815" cy="3210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194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Kaip konfliktus paversti produktyviais?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lt-LT" dirty="0" smtClean="0"/>
              <a:t>Žmonės gali pasikeisti!</a:t>
            </a:r>
          </a:p>
          <a:p>
            <a:r>
              <a:rPr lang="lt-LT" dirty="0" smtClean="0"/>
              <a:t>Konfliktas = mokymasis?</a:t>
            </a:r>
          </a:p>
          <a:p>
            <a:r>
              <a:rPr lang="lt-LT" dirty="0" smtClean="0"/>
              <a:t>Svarbu norėti </a:t>
            </a:r>
            <a:r>
              <a:rPr lang="lt-LT" u="sng" dirty="0" smtClean="0"/>
              <a:t>išspręsti konfliktą</a:t>
            </a:r>
            <a:r>
              <a:rPr lang="lt-LT" dirty="0" smtClean="0"/>
              <a:t>, o ne laimėti.</a:t>
            </a:r>
            <a:endParaRPr lang="lt-LT" dirty="0"/>
          </a:p>
        </p:txBody>
      </p:sp>
      <p:pic>
        <p:nvPicPr>
          <p:cNvPr id="6146" name="Picture 2" descr="C:\Users\admin\Desktop\bf35ecd0-b88c-4694-a22a-ccee1c943b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56032"/>
            <a:ext cx="5106144" cy="3401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lt-LT" sz="9600" dirty="0" smtClean="0"/>
              <a:t>AČIŪ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7912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Kas svarbu formuojant pirmą įspūdį?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dirty="0" smtClean="0"/>
              <a:t>Teigiamumas ir neigiamumas</a:t>
            </a:r>
          </a:p>
          <a:p>
            <a:r>
              <a:rPr lang="lt-LT" sz="3600" b="1" dirty="0" smtClean="0"/>
              <a:t>Asmeninės savybės</a:t>
            </a:r>
          </a:p>
          <a:p>
            <a:r>
              <a:rPr lang="lt-LT" sz="2400" dirty="0" smtClean="0"/>
              <a:t>Fizinė išvaizda</a:t>
            </a:r>
          </a:p>
          <a:p>
            <a:r>
              <a:rPr lang="lt-LT" sz="2400" dirty="0" smtClean="0"/>
              <a:t>Stereotipai</a:t>
            </a:r>
          </a:p>
          <a:p>
            <a:endParaRPr lang="lt-LT" dirty="0"/>
          </a:p>
        </p:txBody>
      </p:sp>
      <p:pic>
        <p:nvPicPr>
          <p:cNvPr id="2050" name="Picture 2" descr="C:\Users\admin\Desktop\atsisių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07193"/>
            <a:ext cx="5205958" cy="3450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55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Kas svarbu formuojant pirmą įspūdį?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Teigiamumas ir neigiamumas</a:t>
            </a:r>
          </a:p>
          <a:p>
            <a:r>
              <a:rPr lang="lt-LT" sz="2400" dirty="0" smtClean="0"/>
              <a:t>Asmeninės savybės</a:t>
            </a:r>
          </a:p>
          <a:p>
            <a:r>
              <a:rPr lang="lt-LT" sz="3600" b="1" dirty="0" smtClean="0"/>
              <a:t>Fizinė išvaizda</a:t>
            </a:r>
          </a:p>
          <a:p>
            <a:r>
              <a:rPr lang="lt-LT" sz="2400" dirty="0" smtClean="0"/>
              <a:t>Stereotipai</a:t>
            </a:r>
          </a:p>
          <a:p>
            <a:endParaRPr lang="lt-LT" sz="2400" dirty="0"/>
          </a:p>
        </p:txBody>
      </p:sp>
      <p:pic>
        <p:nvPicPr>
          <p:cNvPr id="3074" name="Picture 2" descr="C:\Users\admin\Desktop\n-HAPPY-PEOPLE-628x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71898"/>
            <a:ext cx="6372200" cy="3186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84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avitela\Desktop\Women-Faces-Around-The-World-0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1700808"/>
            <a:ext cx="90730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Kas svarbu formuojant pirmą įspūdį?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/>
              <a:t>Teigiamumas ir neigiamumas</a:t>
            </a:r>
          </a:p>
          <a:p>
            <a:r>
              <a:rPr lang="lt-LT" sz="2800" dirty="0" smtClean="0"/>
              <a:t>Asmeninės savybės</a:t>
            </a:r>
          </a:p>
          <a:p>
            <a:r>
              <a:rPr lang="lt-LT" sz="2800" dirty="0" smtClean="0"/>
              <a:t>Fizinė išvaizda</a:t>
            </a:r>
          </a:p>
          <a:p>
            <a:r>
              <a:rPr lang="lt-LT" sz="4000" b="1" dirty="0" smtClean="0"/>
              <a:t>Stereotipai</a:t>
            </a:r>
          </a:p>
        </p:txBody>
      </p:sp>
      <p:pic>
        <p:nvPicPr>
          <p:cNvPr id="4098" name="Picture 2" descr="C:\Users\admin\Desktop\lithuania-stereoty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20558"/>
            <a:ext cx="3974371" cy="4737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24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patikti kitiems?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lt-LT" dirty="0" smtClean="0"/>
              <a:t>Šypsokitės</a:t>
            </a:r>
          </a:p>
          <a:p>
            <a:r>
              <a:rPr lang="lt-LT" dirty="0" smtClean="0"/>
              <a:t>Vadinkite pašnekovus vardais</a:t>
            </a:r>
          </a:p>
          <a:p>
            <a:r>
              <a:rPr lang="lt-LT" dirty="0" smtClean="0"/>
              <a:t>Neužmirškite kūno kalbos</a:t>
            </a:r>
          </a:p>
          <a:p>
            <a:r>
              <a:rPr lang="lt-LT" dirty="0" smtClean="0"/>
              <a:t>Leiskite pašnekovui kalbėti apie save</a:t>
            </a:r>
            <a:endParaRPr lang="lt-L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TM04033925[[fn=Lašelis]]</Template>
  <TotalTime>275</TotalTime>
  <Words>436</Words>
  <Application>Microsoft Office PowerPoint</Application>
  <PresentationFormat>Demonstracija ekrane (4:3)</PresentationFormat>
  <Paragraphs>181</Paragraphs>
  <Slides>41</Slides>
  <Notes>21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41</vt:i4>
      </vt:variant>
    </vt:vector>
  </HeadingPairs>
  <TitlesOfParts>
    <vt:vector size="46" baseType="lpstr">
      <vt:lpstr>Calibri</vt:lpstr>
      <vt:lpstr>Georgia</vt:lpstr>
      <vt:lpstr>Trebuchet MS</vt:lpstr>
      <vt:lpstr>Wingdings 2</vt:lpstr>
      <vt:lpstr>Urban</vt:lpstr>
      <vt:lpstr>Bendravimo ypatumai – kaip palaikyti draugiškus santykius su kolegomis?</vt:lpstr>
      <vt:lpstr>Pirmas įspūdis</vt:lpstr>
      <vt:lpstr>„PowerPoint“ pateiktis</vt:lpstr>
      <vt:lpstr>Kas svarbu formuojant pirmą įspūdį?</vt:lpstr>
      <vt:lpstr>Kas svarbu formuojant pirmą įspūdį?</vt:lpstr>
      <vt:lpstr>Kas svarbu formuojant pirmą įspūdį?</vt:lpstr>
      <vt:lpstr>„PowerPoint“ pateiktis</vt:lpstr>
      <vt:lpstr>Kas svarbu formuojant pirmą įspūdį?</vt:lpstr>
      <vt:lpstr>Kaip patikti kitiems?</vt:lpstr>
      <vt:lpstr>Eksperimentas</vt:lpstr>
      <vt:lpstr>„PowerPoint“ pateiktis</vt:lpstr>
      <vt:lpstr>„PowerPoint“ pateiktis</vt:lpstr>
      <vt:lpstr> </vt:lpstr>
      <vt:lpstr> </vt:lpstr>
      <vt:lpstr> </vt:lpstr>
      <vt:lpstr>„PowerPoint“ pateiktis</vt:lpstr>
      <vt:lpstr>„PowerPoint“ pateiktis</vt:lpstr>
      <vt:lpstr> </vt:lpstr>
      <vt:lpstr>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Pradžios ir galo efektas</vt:lpstr>
      <vt:lpstr>Nuo ko priklauso mūsų artimi santykiai su kitais žmonėmis?</vt:lpstr>
      <vt:lpstr>Nuo ko priklauso mūsų artimi santykiai su kitais žmonėmis?</vt:lpstr>
      <vt:lpstr>Nuo ko priklauso mūsų artimi santykiai su kitais žmonėmis?</vt:lpstr>
      <vt:lpstr>Nuo ko priklauso mūsų artimi santykiai su kitais žmonėmis?</vt:lpstr>
      <vt:lpstr>„PowerPoint“ pateiktis</vt:lpstr>
      <vt:lpstr>Konfliktai</vt:lpstr>
      <vt:lpstr>Bręstantį konfliktą galima atpažinti iš tam tikrų požymių:</vt:lpstr>
      <vt:lpstr>Konfliktų tipai</vt:lpstr>
      <vt:lpstr>Konflikto sprendimo strategijos</vt:lpstr>
      <vt:lpstr>Konflikto sprendimo strategijos</vt:lpstr>
      <vt:lpstr>Konflikto sprendimo strategijos</vt:lpstr>
      <vt:lpstr>Konflikto sprendimo strategijos</vt:lpstr>
      <vt:lpstr>Konflikto sprendimo strategijos</vt:lpstr>
      <vt:lpstr>Konflikto sprendimo strategijos</vt:lpstr>
      <vt:lpstr>Kaip konfliktus paversti produktyviais?</vt:lpstr>
      <vt:lpstr>„PowerPoint“ pateiktis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Toshiba</cp:lastModifiedBy>
  <cp:revision>31</cp:revision>
  <dcterms:created xsi:type="dcterms:W3CDTF">2017-03-12T15:42:47Z</dcterms:created>
  <dcterms:modified xsi:type="dcterms:W3CDTF">2020-04-15T07:05:20Z</dcterms:modified>
</cp:coreProperties>
</file>