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78" r:id="rId3"/>
    <p:sldId id="297" r:id="rId4"/>
    <p:sldId id="298" r:id="rId5"/>
    <p:sldId id="279" r:id="rId6"/>
    <p:sldId id="280" r:id="rId7"/>
    <p:sldId id="281" r:id="rId8"/>
    <p:sldId id="282" r:id="rId9"/>
    <p:sldId id="283" r:id="rId10"/>
    <p:sldId id="277" r:id="rId11"/>
    <p:sldId id="284" r:id="rId12"/>
    <p:sldId id="285" r:id="rId13"/>
    <p:sldId id="286" r:id="rId14"/>
    <p:sldId id="299" r:id="rId15"/>
    <p:sldId id="301" r:id="rId16"/>
    <p:sldId id="287" r:id="rId17"/>
    <p:sldId id="275" r:id="rId18"/>
    <p:sldId id="288" r:id="rId19"/>
    <p:sldId id="290" r:id="rId20"/>
    <p:sldId id="315" r:id="rId21"/>
    <p:sldId id="291" r:id="rId22"/>
    <p:sldId id="316" r:id="rId23"/>
    <p:sldId id="292" r:id="rId24"/>
    <p:sldId id="293" r:id="rId25"/>
    <p:sldId id="317" r:id="rId26"/>
    <p:sldId id="294" r:id="rId27"/>
    <p:sldId id="318" r:id="rId28"/>
    <p:sldId id="319" r:id="rId29"/>
    <p:sldId id="295" r:id="rId30"/>
    <p:sldId id="296" r:id="rId31"/>
    <p:sldId id="257" r:id="rId32"/>
    <p:sldId id="259" r:id="rId33"/>
    <p:sldId id="258" r:id="rId34"/>
    <p:sldId id="260" r:id="rId35"/>
    <p:sldId id="261" r:id="rId36"/>
    <p:sldId id="262" r:id="rId37"/>
    <p:sldId id="263" r:id="rId38"/>
    <p:sldId id="264" r:id="rId39"/>
    <p:sldId id="266" r:id="rId40"/>
    <p:sldId id="313" r:id="rId41"/>
    <p:sldId id="267" r:id="rId42"/>
    <p:sldId id="314" r:id="rId43"/>
    <p:sldId id="307" r:id="rId44"/>
    <p:sldId id="268" r:id="rId45"/>
    <p:sldId id="269" r:id="rId46"/>
    <p:sldId id="270" r:id="rId47"/>
    <p:sldId id="271" r:id="rId48"/>
    <p:sldId id="308" r:id="rId49"/>
    <p:sldId id="309" r:id="rId50"/>
    <p:sldId id="310" r:id="rId51"/>
    <p:sldId id="311" r:id="rId52"/>
    <p:sldId id="27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47" autoAdjust="0"/>
  </p:normalViewPr>
  <p:slideViewPr>
    <p:cSldViewPr>
      <p:cViewPr>
        <p:scale>
          <a:sx n="60" d="100"/>
          <a:sy n="60" d="100"/>
        </p:scale>
        <p:origin x="-1456" y="-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nyg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Lapas1!$C$5</c:f>
              <c:strCache>
                <c:ptCount val="1"/>
                <c:pt idx="0">
                  <c:v>Nutukimo lygis</c:v>
                </c:pt>
              </c:strCache>
            </c:strRef>
          </c:tx>
          <c:spPr>
            <a:solidFill>
              <a:srgbClr val="00B0F0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Lapas1!$B$6:$B$11</c:f>
              <c:strCache>
                <c:ptCount val="6"/>
                <c:pt idx="0">
                  <c:v>Lietuva </c:v>
                </c:pt>
                <c:pt idx="1">
                  <c:v>Turkija</c:v>
                </c:pt>
                <c:pt idx="2">
                  <c:v>Malta</c:v>
                </c:pt>
                <c:pt idx="3">
                  <c:v>Jungtinė Karalystė </c:v>
                </c:pt>
                <c:pt idx="4">
                  <c:v>Vengrija</c:v>
                </c:pt>
                <c:pt idx="5">
                  <c:v>Šveicarija</c:v>
                </c:pt>
              </c:strCache>
            </c:strRef>
          </c:cat>
          <c:val>
            <c:numRef>
              <c:f>Lapas1!$C$6:$C$11</c:f>
              <c:numCache>
                <c:formatCode>0.00%</c:formatCode>
                <c:ptCount val="6"/>
                <c:pt idx="0">
                  <c:v>0.26300000000000001</c:v>
                </c:pt>
                <c:pt idx="1">
                  <c:v>0.32100000000000023</c:v>
                </c:pt>
                <c:pt idx="2">
                  <c:v>0.2890000000000002</c:v>
                </c:pt>
                <c:pt idx="3">
                  <c:v>0.27800000000000002</c:v>
                </c:pt>
                <c:pt idx="4">
                  <c:v>0.26400000000000001</c:v>
                </c:pt>
                <c:pt idx="5">
                  <c:v>0.19500000000000012</c:v>
                </c:pt>
              </c:numCache>
            </c:numRef>
          </c:val>
        </c:ser>
        <c:shape val="cylinder"/>
        <c:axId val="119188864"/>
        <c:axId val="117707904"/>
        <c:axId val="0"/>
      </c:bar3DChart>
      <c:catAx>
        <c:axId val="119188864"/>
        <c:scaling>
          <c:orientation val="minMax"/>
        </c:scaling>
        <c:axPos val="l"/>
        <c:tickLblPos val="nextTo"/>
        <c:crossAx val="117707904"/>
        <c:crosses val="autoZero"/>
        <c:auto val="1"/>
        <c:lblAlgn val="ctr"/>
        <c:lblOffset val="100"/>
      </c:catAx>
      <c:valAx>
        <c:axId val="117707904"/>
        <c:scaling>
          <c:orientation val="minMax"/>
        </c:scaling>
        <c:axPos val="b"/>
        <c:majorGridlines/>
        <c:numFmt formatCode="0.00%" sourceLinked="1"/>
        <c:tickLblPos val="nextTo"/>
        <c:crossAx val="11918886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07D8E-00D2-4FC7-8A66-98623A69920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319A2-3F85-4129-9999-76437271D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lt-L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Trūputis</a:t>
            </a:r>
            <a:r>
              <a:rPr lang="lt-L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statistikos:</a:t>
            </a:r>
            <a:r>
              <a:rPr lang="lt-LT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t-L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Labiausiai nutukusių Europos šalių penketuke – ir Lietuva. Nutukimas apibrėžiamas, kai kūno masės indeksas (KMI) viršija 30, o KMI, didesnis kaip 25, klasifikuojamas kaip antsvoris.</a:t>
            </a:r>
          </a:p>
          <a:p>
            <a:r>
              <a:rPr lang="lt-L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Medikai pripažįsta, kad nutukę suaugusieji miršta anksti „ne tik dėl antsvorio, bet ir dėl kitų ligų, kurias sukėlė nutukimas“,</a:t>
            </a:r>
          </a:p>
          <a:p>
            <a:r>
              <a:rPr lang="lt-L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Tarp išsivysčiusių šalių užima paskutinę vietą – nutukimo lygis šioje šalyje </a:t>
            </a:r>
            <a:r>
              <a:rPr lang="lt-LT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sieka</a:t>
            </a:r>
            <a:r>
              <a:rPr lang="lt-L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vos.</a:t>
            </a:r>
          </a:p>
          <a:p>
            <a:endParaRPr lang="lt-LT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lt-L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Dažniausiai paveldimas polinkis į nutukimą, o ne į lieknumą.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319A2-3F85-4129-9999-76437271D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9" name="Paantraštė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Spustelėkite ruošinio paantraštės stiliui keisti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tačiakampis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ačiakampis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iesioji jungtis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esioji jungtis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tačiakampis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a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a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a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tačiakampis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iesioji jungtis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Tiesioji jungtis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iesioji jungtis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ačiakampis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a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a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a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a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a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Tiesioji jungtis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2" name="Teksto vietos rezervavimo ženklas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4" name="Teksto vietos rezervavimo ženklas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8" name="Tiesioji jungtis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ačiakampis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esioji jungtis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a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urinio vietos rezervavimo ženklas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lt-LT" smtClean="0"/>
              <a:t>Spustelėkite ruošinio teksto stiliams keisti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21" name="Datos vietos rezervavimo ženklas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oraštės vietos rezervavimo ženklas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a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lt-LT" smtClean="0"/>
              <a:t>Spustelėkite piktogramą, jei norite įtraukti paveikslėlį</a:t>
            </a:r>
            <a:endParaRPr kumimoji="0"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</p:txBody>
      </p:sp>
      <p:sp>
        <p:nvSpPr>
          <p:cNvPr id="10" name="Tiesioji jungtis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ačiakampis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esioji jungtis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Tiesioji jungtis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Tiesioji jungtis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os vietos rezervavimo ženklas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oraštės vietos rezervavimo ženklas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esioji jungtis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lt-LT" smtClean="0"/>
              <a:t>Spustelėkite, jei norite keisite ruoš. pav.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lt-LT" smtClean="0"/>
              <a:t>Spustelėkite ruošinio teksto stiliams keisti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B4428B-9627-47F6-92F6-1313A979162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esioji jungtis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esioji jungtis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ačiakampis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esioji jungtis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a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327E195-7CCB-4F4A-8E40-EC36A82D7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alus.sveikas.lt/lt/naturalus-vaistai/vaistazoles/dilgele_didzioj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uralus.sveikas.lt/lt/naturalus-vaistai/vaistazoles/pusis_paprastoji/" TargetMode="External"/><Relationship Id="rId5" Type="http://schemas.openxmlformats.org/officeDocument/2006/relationships/hyperlink" Target="http://naturalus.sveikas.lt/lt/naturalus-vaistai/vaistazoles/salavijas_vaistinis/" TargetMode="External"/><Relationship Id="rId4" Type="http://schemas.openxmlformats.org/officeDocument/2006/relationships/hyperlink" Target="http://naturalus.sveikas.lt/lt/naturalus-vaistai/vaistazoles/trukazole_paprastoji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2232248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sz="5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paveldim</a:t>
            </a:r>
            <a:r>
              <a:rPr lang="lt-LT" sz="5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umas</a:t>
            </a:r>
            <a:r>
              <a:rPr lang="pt-BR" sz="53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5300" b="1" dirty="0">
                <a:latin typeface="Arial" pitchFamily="34" charset="0"/>
                <a:cs typeface="Arial" pitchFamily="34" charset="0"/>
              </a:rPr>
            </a:br>
            <a:endParaRPr lang="en-US" sz="5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Socialin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ė darbuotoja Giedrė </a:t>
            </a:r>
            <a:r>
              <a:rPr lang="lt-LT" sz="1600" dirty="0" err="1" smtClean="0">
                <a:latin typeface="Arial" pitchFamily="34" charset="0"/>
                <a:cs typeface="Arial" pitchFamily="34" charset="0"/>
              </a:rPr>
              <a:t>Gasparavičienė</a:t>
            </a:r>
            <a:r>
              <a:rPr lang="lt-LT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600" dirty="0" smtClean="0">
                <a:latin typeface="Arial" pitchFamily="34" charset="0"/>
                <a:cs typeface="Arial" pitchFamily="34" charset="0"/>
              </a:rPr>
              <a:t>20202-04-09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Veido bruožai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pPr>
              <a:buNone/>
            </a:pPr>
            <a:r>
              <a:rPr lang="lt-LT" dirty="0" smtClean="0"/>
              <a:t>Vaikai dažniausiai paveldi:</a:t>
            </a:r>
          </a:p>
          <a:p>
            <a:r>
              <a:rPr lang="lt-LT" dirty="0" smtClean="0"/>
              <a:t> nosies galiuko formą, </a:t>
            </a:r>
          </a:p>
          <a:p>
            <a:r>
              <a:rPr lang="lt-LT" dirty="0" smtClean="0"/>
              <a:t>zoną aplink lūpas, </a:t>
            </a:r>
          </a:p>
          <a:p>
            <a:r>
              <a:rPr lang="lt-LT" dirty="0" smtClean="0"/>
              <a:t>skruostikaulių dydį, </a:t>
            </a:r>
          </a:p>
          <a:p>
            <a:r>
              <a:rPr lang="lt-LT" dirty="0" smtClean="0"/>
              <a:t>akių kampučius ir smakro formą. </a:t>
            </a:r>
          </a:p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Polinkis į </a:t>
            </a:r>
            <a:r>
              <a:rPr lang="lt-LT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hemofiliją</a:t>
            </a:r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ir </a:t>
            </a:r>
            <a:r>
              <a:rPr lang="lt-LT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autizmą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Yra tokių, ligų, kurios paveldimos tik iš motinos ir perduodamos tik berniukams (nėra tikimybės, kad šias ligas paveldėtų mergaitės). Taip nutinka, kai moteris turi X chromosomą su šiuo genu ir perduoda geną sūnui. Priešingai nei motina, berniukas turi vieną X chromosomą, taigi neturi kuo kompensuoti </a:t>
            </a:r>
            <a:r>
              <a:rPr lang="lt-LT" dirty="0" err="1" smtClean="0"/>
              <a:t>mutavusio</a:t>
            </a:r>
            <a:r>
              <a:rPr lang="lt-LT" dirty="0" smtClean="0"/>
              <a:t> geno. Minėtu būdu gali būti perduodama </a:t>
            </a:r>
            <a:r>
              <a:rPr lang="lt-LT" dirty="0" err="1" smtClean="0"/>
              <a:t>hemofilija</a:t>
            </a:r>
            <a:r>
              <a:rPr lang="lt-LT" dirty="0" smtClean="0"/>
              <a:t> (dažniausiai) ir </a:t>
            </a:r>
            <a:r>
              <a:rPr lang="lt-LT" dirty="0" err="1" smtClean="0"/>
              <a:t>Diušeno</a:t>
            </a:r>
            <a:r>
              <a:rPr lang="lt-LT" dirty="0" smtClean="0"/>
              <a:t> (</a:t>
            </a:r>
            <a:r>
              <a:rPr lang="lt-LT" dirty="0" err="1" smtClean="0"/>
              <a:t>Duchenne</a:t>
            </a:r>
            <a:r>
              <a:rPr lang="lt-LT" dirty="0" smtClean="0"/>
              <a:t>) raumenų distrofija. </a:t>
            </a:r>
            <a:r>
              <a:rPr lang="lt-LT" dirty="0" err="1" smtClean="0"/>
              <a:t>Autizmas</a:t>
            </a:r>
            <a:r>
              <a:rPr lang="lt-LT" dirty="0" smtClean="0"/>
              <a:t> taip pat berniukų paveldimas iš motinos.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Ūgis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Vidutiniškai 60–80 proc. žmogaus ūgio priklauso nuo tėvo ir motinos, likusi dalis – mitybos, gyvenimo būdo ir sveikatos rezultatas. </a:t>
            </a:r>
          </a:p>
          <a:p>
            <a:r>
              <a:rPr lang="lt-LT" dirty="0" smtClean="0"/>
              <a:t>Ne visų vienų tėvų vaikų ūgis vienodas. Įprastai jaunesni vaikai būna žemesnio ūgio nei vyresni vaikai.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Akių spalva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dirty="0" smtClean="0"/>
              <a:t>Ruda akių spalva – dominuojantis genas. Jei kuris nors iš tėvų (ypač tėvas) turi tamsias akis, o kitas sutuoktinis – žydras ar žalias akis, jų vaikas greičiausiai bus rudakis.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Kraujo grupė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r>
              <a:rPr lang="en-US" dirty="0" smtClean="0"/>
              <a:t>K</a:t>
            </a:r>
            <a:r>
              <a:rPr lang="lt-LT" dirty="0" err="1" smtClean="0"/>
              <a:t>raujo</a:t>
            </a:r>
            <a:r>
              <a:rPr lang="lt-LT" dirty="0" smtClean="0"/>
              <a:t> grupė taip pat genetiškai paveldima.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lt-LT" dirty="0" err="1" smtClean="0"/>
              <a:t>ažnai</a:t>
            </a:r>
            <a:r>
              <a:rPr lang="lt-LT" dirty="0" smtClean="0"/>
              <a:t> </a:t>
            </a:r>
            <a:r>
              <a:rPr lang="en-US" dirty="0" err="1" smtClean="0"/>
              <a:t>kyla</a:t>
            </a:r>
            <a:r>
              <a:rPr lang="en-US" dirty="0" smtClean="0"/>
              <a:t> </a:t>
            </a:r>
            <a:r>
              <a:rPr lang="lt-LT" dirty="0" smtClean="0"/>
              <a:t>nesusipratimų dėl tėvystės jei </a:t>
            </a:r>
            <a:r>
              <a:rPr lang="en-US" dirty="0" err="1" smtClean="0"/>
              <a:t>vaikas</a:t>
            </a:r>
            <a:r>
              <a:rPr lang="en-US" dirty="0" smtClean="0"/>
              <a:t> </a:t>
            </a:r>
            <a:r>
              <a:rPr lang="lt-LT" dirty="0" smtClean="0"/>
              <a:t> gimsta turėdamas </a:t>
            </a:r>
            <a:r>
              <a:rPr lang="lt-LT" dirty="0" err="1" smtClean="0"/>
              <a:t>rezus</a:t>
            </a:r>
            <a:r>
              <a:rPr lang="lt-LT" dirty="0" smtClean="0"/>
              <a:t> minus </a:t>
            </a:r>
            <a:r>
              <a:rPr lang="en-US" dirty="0" err="1" smtClean="0"/>
              <a:t>kraujo</a:t>
            </a:r>
            <a:r>
              <a:rPr lang="en-US" dirty="0" smtClean="0"/>
              <a:t> </a:t>
            </a:r>
            <a:r>
              <a:rPr lang="lt-LT" dirty="0" smtClean="0"/>
              <a:t>grupę.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Kraujo grupių lentelė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7feb4b19-038b-4481-acd9-70eab79b46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Garbanoti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plaukai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Jei abu tėvai garbanoti, vaikas irgi turės garbanotus plaukus. </a:t>
            </a:r>
          </a:p>
          <a:p>
            <a:r>
              <a:rPr lang="lt-LT" dirty="0" smtClean="0"/>
              <a:t>Jei abiejų tėvų plaukai tiesūs, vaiko plaukai bus tiesūs. </a:t>
            </a:r>
          </a:p>
          <a:p>
            <a:r>
              <a:rPr lang="lt-LT" dirty="0" smtClean="0"/>
              <a:t>Jei vieno iš tėvų plaukai garbanoti, o kito – tiesūs, vaiko plaukai bus banguoti.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Penkios itin retos genetinės ligos﻿</a:t>
            </a: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Progerija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lt-LT" dirty="0" smtClean="0"/>
              <a:t>Klasikinė ligos forma, vadinama </a:t>
            </a:r>
            <a:r>
              <a:rPr lang="lt-LT" dirty="0" err="1" smtClean="0"/>
              <a:t>Hutchinson-Gilford</a:t>
            </a:r>
            <a:r>
              <a:rPr lang="lt-LT" dirty="0" smtClean="0"/>
              <a:t> </a:t>
            </a:r>
            <a:r>
              <a:rPr lang="lt-LT" dirty="0" err="1" smtClean="0"/>
              <a:t>progerija</a:t>
            </a:r>
            <a:r>
              <a:rPr lang="lt-LT" dirty="0" smtClean="0"/>
              <a:t>, sukelia pagreitintą senėjimą.</a:t>
            </a:r>
            <a:endParaRPr lang="en-US" dirty="0" smtClean="0"/>
          </a:p>
          <a:p>
            <a:r>
              <a:rPr lang="lt-LT" dirty="0" smtClean="0"/>
              <a:t>Dauguma sergančių vaikų sulaukę vos 10-13 metų amžiaus miršta nuo įvairių, paprastai tik vėlyvoje senatvėje pasireiškiančių, ligų. Mirtį dažnai sukelia širdies infarktas ar smegenų insultas.</a:t>
            </a:r>
            <a:endParaRPr lang="en-US" dirty="0" smtClean="0"/>
          </a:p>
          <a:p>
            <a:r>
              <a:rPr lang="lt-LT" dirty="0" smtClean="0"/>
              <a:t>Ši liga aptinkama vos vienam iš aštuonių milijonų naujagimių.</a:t>
            </a:r>
            <a:endParaRPr lang="en-US" dirty="0" smtClean="0"/>
          </a:p>
          <a:p>
            <a:r>
              <a:rPr lang="lt-LT" dirty="0" smtClean="0"/>
              <a:t> Skirtingai nuo daugelio genetinių mutacijų, </a:t>
            </a:r>
            <a:r>
              <a:rPr lang="lt-LT" dirty="0" err="1" smtClean="0"/>
              <a:t>progerija</a:t>
            </a:r>
            <a:r>
              <a:rPr lang="lt-LT" dirty="0" smtClean="0"/>
              <a:t> nėra perduodama iš kartos į kartą.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Pagrindiniai </a:t>
            </a:r>
            <a:r>
              <a:rPr lang="lt-LT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simptoma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en-US" dirty="0" smtClean="0"/>
              <a:t>S</a:t>
            </a:r>
            <a:r>
              <a:rPr lang="lt-LT" dirty="0" err="1" smtClean="0"/>
              <a:t>tandi</a:t>
            </a:r>
            <a:r>
              <a:rPr lang="lt-LT" dirty="0" smtClean="0"/>
              <a:t> oda, 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lt-LT" dirty="0" err="1" smtClean="0"/>
              <a:t>ilnas</a:t>
            </a:r>
            <a:r>
              <a:rPr lang="lt-LT" dirty="0" smtClean="0"/>
              <a:t> kūno nuplikimas,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lt-LT" dirty="0" smtClean="0"/>
              <a:t>aulų anomalijos,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lt-LT" dirty="0" err="1" smtClean="0"/>
              <a:t>ugimo</a:t>
            </a:r>
            <a:r>
              <a:rPr lang="lt-LT" dirty="0" smtClean="0"/>
              <a:t> sutrikimas,  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lt-LT" dirty="0" err="1" smtClean="0"/>
              <a:t>ūdingas</a:t>
            </a:r>
            <a:r>
              <a:rPr lang="lt-LT" dirty="0" smtClean="0"/>
              <a:t> „skulptūrinis“ nosies galas.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1.dcdn.lt/images/pix/tevai-buciuoja-vaika-80191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Medikų teigimu, </a:t>
            </a:r>
            <a:r>
              <a:rPr lang="lt-LT" dirty="0" err="1" smtClean="0"/>
              <a:t>progerija</a:t>
            </a:r>
            <a:r>
              <a:rPr lang="lt-LT" dirty="0" smtClean="0"/>
              <a:t> – liga, dėl kurios kūnas sensta aštuonis kartus greičiau, nei </a:t>
            </a:r>
            <a:r>
              <a:rPr lang="lt-LT" dirty="0" smtClean="0"/>
              <a:t>įprasta.  </a:t>
            </a:r>
            <a:endParaRPr lang="en-US" dirty="0" smtClean="0"/>
          </a:p>
          <a:p>
            <a:r>
              <a:rPr lang="lt-LT" dirty="0" err="1" smtClean="0"/>
              <a:t>Tiffany</a:t>
            </a:r>
            <a:r>
              <a:rPr lang="lt-LT" dirty="0" smtClean="0"/>
              <a:t> </a:t>
            </a:r>
            <a:r>
              <a:rPr lang="lt-LT" dirty="0" err="1" smtClean="0"/>
              <a:t>Wedekind</a:t>
            </a:r>
            <a:r>
              <a:rPr lang="lt-LT" dirty="0" smtClean="0"/>
              <a:t> (</a:t>
            </a:r>
            <a:r>
              <a:rPr lang="lt-LT" dirty="0" smtClean="0"/>
              <a:t>41m.) </a:t>
            </a:r>
            <a:r>
              <a:rPr lang="lt-LT" dirty="0" smtClean="0"/>
              <a:t>gydytojai </a:t>
            </a:r>
            <a:r>
              <a:rPr lang="lt-LT" dirty="0" err="1" smtClean="0"/>
              <a:t>nustatytė</a:t>
            </a:r>
            <a:r>
              <a:rPr lang="lt-LT" dirty="0" smtClean="0"/>
              <a:t> ligą jaunystėje. </a:t>
            </a:r>
          </a:p>
          <a:p>
            <a:r>
              <a:rPr lang="lt-LT" dirty="0" smtClean="0"/>
              <a:t>Ją vargina sugedę dantys, plaukų slinkimas ir ligos sukelti širdies veiklos sutrikimai. Moteris yra vos 137 cm ūgio ir sveria tik 26 kg.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Uner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sindromas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err="1" smtClean="0"/>
              <a:t>Uner</a:t>
            </a:r>
            <a:r>
              <a:rPr lang="lt-LT" dirty="0" smtClean="0"/>
              <a:t> </a:t>
            </a:r>
            <a:r>
              <a:rPr lang="lt-LT" dirty="0" err="1" smtClean="0"/>
              <a:t>Tan</a:t>
            </a:r>
            <a:r>
              <a:rPr lang="lt-LT" dirty="0" smtClean="0"/>
              <a:t> sindromas (UTS) buvo atrastas evoliucijos biologo, Dr. </a:t>
            </a:r>
            <a:r>
              <a:rPr lang="lt-LT" dirty="0" err="1" smtClean="0"/>
              <a:t>Uner</a:t>
            </a:r>
            <a:r>
              <a:rPr lang="lt-LT" dirty="0" smtClean="0"/>
              <a:t> </a:t>
            </a:r>
            <a:r>
              <a:rPr lang="lt-LT" dirty="0" err="1" smtClean="0"/>
              <a:t>Tan</a:t>
            </a:r>
            <a:r>
              <a:rPr lang="lt-LT" dirty="0" smtClean="0"/>
              <a:t>. Sindromą jis aptiko </a:t>
            </a:r>
            <a:r>
              <a:rPr lang="lt-LT" dirty="0" smtClean="0"/>
              <a:t>Turkijoje, </a:t>
            </a:r>
            <a:r>
              <a:rPr lang="lt-LT" dirty="0" err="1" smtClean="0"/>
              <a:t>Ulašų</a:t>
            </a:r>
            <a:r>
              <a:rPr lang="lt-LT" dirty="0" smtClean="0"/>
              <a:t> šeimoje</a:t>
            </a:r>
            <a:r>
              <a:rPr lang="lt-LT" dirty="0" smtClean="0"/>
              <a:t>. Jis surado 4 </a:t>
            </a:r>
            <a:r>
              <a:rPr lang="lt-LT" dirty="0" smtClean="0"/>
              <a:t>žmones - 3 </a:t>
            </a:r>
            <a:r>
              <a:rPr lang="lt-LT" dirty="0" smtClean="0"/>
              <a:t>moteris ir 1 vyrą, kurie dėl genetinio sutrikimo vaikščiojo ant keturių kojų.</a:t>
            </a:r>
          </a:p>
          <a:p>
            <a:r>
              <a:rPr lang="lt-LT" dirty="0" smtClean="0"/>
              <a:t>Šio sindromo genetinė prigimtis rodo žmogaus „atgalinę evoliuciją“, sukeliamą specifinės genetinės mutacijos</a:t>
            </a:r>
            <a:r>
              <a:rPr lang="en-US" dirty="0" smtClean="0"/>
              <a:t>, </a:t>
            </a:r>
            <a:r>
              <a:rPr lang="en-US" dirty="0" err="1" smtClean="0"/>
              <a:t>kuri</a:t>
            </a:r>
            <a:r>
              <a:rPr lang="en-US" dirty="0" smtClean="0"/>
              <a:t> </a:t>
            </a:r>
            <a:r>
              <a:rPr lang="lt-LT" dirty="0" smtClean="0"/>
              <a:t>lemia perėjimą nuo vaikščiojimo keturiomis galūnėmis iki vaikščiojimo ant dviejų kojų. </a:t>
            </a:r>
          </a:p>
          <a:p>
            <a:r>
              <a:rPr lang="lt-LT" dirty="0" err="1" smtClean="0"/>
              <a:t>Ulašų</a:t>
            </a:r>
            <a:r>
              <a:rPr lang="lt-LT" dirty="0" smtClean="0"/>
              <a:t> šeima buvo pristatyta 2006 m. dokumentiniame filme – </a:t>
            </a:r>
            <a:r>
              <a:rPr lang="lt-LT" i="1" dirty="0" smtClean="0"/>
              <a:t>„Šeima, vaikščiojanti keturiomis (angl. 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Family</a:t>
            </a:r>
            <a:r>
              <a:rPr lang="lt-LT" dirty="0" smtClean="0"/>
              <a:t> </a:t>
            </a:r>
            <a:r>
              <a:rPr lang="lt-LT" dirty="0" err="1" smtClean="0"/>
              <a:t>That</a:t>
            </a:r>
            <a:r>
              <a:rPr lang="lt-LT" dirty="0" smtClean="0"/>
              <a:t> </a:t>
            </a:r>
            <a:r>
              <a:rPr lang="lt-LT" dirty="0" err="1" smtClean="0"/>
              <a:t>Walks</a:t>
            </a:r>
            <a:r>
              <a:rPr lang="lt-LT" dirty="0" smtClean="0"/>
              <a:t> </a:t>
            </a:r>
            <a:r>
              <a:rPr lang="lt-LT" dirty="0" err="1" smtClean="0"/>
              <a:t>On</a:t>
            </a:r>
            <a:r>
              <a:rPr lang="lt-LT" dirty="0" smtClean="0"/>
              <a:t> </a:t>
            </a:r>
            <a:r>
              <a:rPr lang="lt-LT" dirty="0" err="1" smtClean="0"/>
              <a:t>All</a:t>
            </a:r>
            <a:r>
              <a:rPr lang="lt-LT" dirty="0" smtClean="0"/>
              <a:t> </a:t>
            </a:r>
            <a:r>
              <a:rPr lang="lt-LT" dirty="0" err="1" smtClean="0"/>
              <a:t>Fours</a:t>
            </a:r>
            <a:r>
              <a:rPr lang="lt-LT" dirty="0" smtClean="0"/>
              <a:t>)”.</a:t>
            </a:r>
          </a:p>
          <a:p>
            <a:endParaRPr 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Simptomai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611560" y="1984248"/>
            <a:ext cx="7467600" cy="3532984"/>
          </a:xfrm>
        </p:spPr>
        <p:txBody>
          <a:bodyPr/>
          <a:lstStyle/>
          <a:p>
            <a:r>
              <a:rPr lang="lt-LT" dirty="0" smtClean="0"/>
              <a:t>sunkus protinis atsilikimas,</a:t>
            </a:r>
          </a:p>
          <a:p>
            <a:r>
              <a:rPr lang="lt-LT" dirty="0" smtClean="0"/>
              <a:t>vaikščiojimas ant keturių,</a:t>
            </a:r>
          </a:p>
          <a:p>
            <a:r>
              <a:rPr lang="lt-LT" dirty="0" smtClean="0"/>
              <a:t>nevalingi akių judesiai,</a:t>
            </a:r>
          </a:p>
          <a:p>
            <a:r>
              <a:rPr lang="lt-LT" dirty="0" smtClean="0"/>
              <a:t>bendravimo sutrikimai (garsais),</a:t>
            </a:r>
          </a:p>
          <a:p>
            <a:r>
              <a:rPr lang="lt-LT" dirty="0" smtClean="0"/>
              <a:t>Raumenų valdymo sutrikimai, tokie kaip:</a:t>
            </a:r>
          </a:p>
          <a:p>
            <a:pPr lvl="1"/>
            <a:r>
              <a:rPr lang="lt-LT" sz="2400" dirty="0" smtClean="0"/>
              <a:t>greitai kintantys galūnių judesiai,</a:t>
            </a:r>
          </a:p>
          <a:p>
            <a:pPr lvl="1"/>
            <a:r>
              <a:rPr lang="lt-LT" sz="2400" dirty="0" smtClean="0"/>
              <a:t>koordinacijos trūkumas.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Hipertrichozė</a:t>
            </a:r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r>
              <a:rPr lang="lt-LT" sz="2800" dirty="0" err="1" smtClean="0"/>
              <a:t>Hipertrichozė</a:t>
            </a:r>
            <a:r>
              <a:rPr lang="lt-LT" sz="2800" dirty="0" smtClean="0"/>
              <a:t>, taip pat vadinama </a:t>
            </a:r>
            <a:r>
              <a:rPr lang="lt-LT" sz="2800" dirty="0" err="1" smtClean="0"/>
              <a:t>vilkolakio</a:t>
            </a:r>
            <a:r>
              <a:rPr lang="lt-LT" sz="2800" dirty="0" smtClean="0"/>
              <a:t> sindromu arba Ambras sindromu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Pasitaiko</a:t>
            </a:r>
            <a:r>
              <a:rPr lang="en-US" sz="2800" dirty="0" smtClean="0"/>
              <a:t> </a:t>
            </a:r>
            <a:r>
              <a:rPr lang="en-US" sz="2800" dirty="0" err="1" smtClean="0"/>
              <a:t>tik</a:t>
            </a:r>
            <a:r>
              <a:rPr lang="en-US" sz="2800" dirty="0" smtClean="0"/>
              <a:t> </a:t>
            </a:r>
            <a:r>
              <a:rPr lang="en-US" sz="2800" dirty="0" err="1" smtClean="0"/>
              <a:t>vienam</a:t>
            </a:r>
            <a:r>
              <a:rPr lang="en-US" sz="2800" dirty="0" smtClean="0"/>
              <a:t> </a:t>
            </a:r>
            <a:r>
              <a:rPr lang="en-US" sz="2800" dirty="0" err="1" smtClean="0"/>
              <a:t>žmogui</a:t>
            </a:r>
            <a:r>
              <a:rPr lang="en-US" sz="2800" dirty="0" smtClean="0"/>
              <a:t> </a:t>
            </a:r>
            <a:r>
              <a:rPr lang="en-US" sz="2800" dirty="0" err="1" smtClean="0"/>
              <a:t>iš</a:t>
            </a:r>
            <a:r>
              <a:rPr lang="en-US" sz="2800" dirty="0" smtClean="0"/>
              <a:t> </a:t>
            </a:r>
            <a:r>
              <a:rPr lang="en-US" sz="2800" dirty="0" err="1" smtClean="0"/>
              <a:t>milijardo</a:t>
            </a:r>
            <a:r>
              <a:rPr lang="en-US" sz="2800" dirty="0" smtClean="0"/>
              <a:t>.</a:t>
            </a:r>
            <a:endParaRPr lang="lt-LT" sz="2800" dirty="0" smtClean="0"/>
          </a:p>
          <a:p>
            <a:r>
              <a:rPr lang="lt-LT" sz="2800" dirty="0" smtClean="0"/>
              <a:t>Žmonės su </a:t>
            </a:r>
            <a:r>
              <a:rPr lang="lt-LT" sz="2800" dirty="0" err="1" smtClean="0"/>
              <a:t>hipertrichoze</a:t>
            </a:r>
            <a:r>
              <a:rPr lang="lt-LT" sz="2800" dirty="0" smtClean="0"/>
              <a:t> turi neįprastai padidėjusį plaukuotumą ant pečių, veido ir ausų.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endParaRPr lang="lt-LT" dirty="0" smtClean="0"/>
          </a:p>
          <a:p>
            <a:r>
              <a:rPr lang="en-US" sz="2800" dirty="0" smtClean="0"/>
              <a:t>L</a:t>
            </a:r>
            <a:r>
              <a:rPr lang="lt-LT" sz="2800" dirty="0" err="1" smtClean="0"/>
              <a:t>iga</a:t>
            </a:r>
            <a:r>
              <a:rPr lang="lt-LT" sz="2800" dirty="0" smtClean="0"/>
              <a:t> sukeliama pokyčių, atsirandančių aštuntoje žmogaus chromosomoje. </a:t>
            </a:r>
          </a:p>
          <a:p>
            <a:r>
              <a:rPr lang="lt-LT" sz="2800" dirty="0" err="1" smtClean="0"/>
              <a:t>Hipertrichozės</a:t>
            </a:r>
            <a:r>
              <a:rPr lang="lt-LT" sz="2800" dirty="0" smtClean="0"/>
              <a:t> pagyti neįmanoma, tačiau galima gydyti elektrolize ir </a:t>
            </a:r>
            <a:r>
              <a:rPr lang="lt-LT" sz="2800" dirty="0" err="1" smtClean="0"/>
              <a:t>diatermija</a:t>
            </a:r>
            <a:r>
              <a:rPr lang="lt-LT" sz="2800" dirty="0" smtClean="0"/>
              <a:t>, naikinant kiekvieno plauko svogūnėlį; plaukus blukinti vandenilio peroksidu, kad taptų mažiau pastebimi. Taip pat plaukus galima naikinti - lazeriu.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Tai labai reta liga - 50 ligos atvejų yra žinoma net nuo viduramžių. </a:t>
            </a:r>
          </a:p>
          <a:p>
            <a:r>
              <a:rPr lang="lt-LT" sz="2800" dirty="0" smtClean="0"/>
              <a:t>Atsiradimą skatinantys veiksniai: </a:t>
            </a:r>
          </a:p>
          <a:p>
            <a:pPr lvl="1"/>
            <a:r>
              <a:rPr lang="lt-LT" sz="2800" dirty="0" smtClean="0"/>
              <a:t> </a:t>
            </a:r>
            <a:r>
              <a:rPr lang="lt-LT" sz="2800" dirty="0" smtClean="0"/>
              <a:t>s</a:t>
            </a:r>
            <a:r>
              <a:rPr lang="lt-LT" sz="2800" dirty="0" smtClean="0"/>
              <a:t>pontaninės </a:t>
            </a:r>
            <a:r>
              <a:rPr lang="lt-LT" sz="2800" dirty="0" smtClean="0"/>
              <a:t>mutacijos; </a:t>
            </a:r>
          </a:p>
          <a:p>
            <a:pPr lvl="1"/>
            <a:r>
              <a:rPr lang="lt-LT" sz="2800" dirty="0" smtClean="0"/>
              <a:t> </a:t>
            </a:r>
            <a:r>
              <a:rPr lang="lt-LT" sz="2800" dirty="0" smtClean="0"/>
              <a:t>š</a:t>
            </a:r>
            <a:r>
              <a:rPr lang="lt-LT" sz="2800" dirty="0" smtClean="0"/>
              <a:t>alutinis </a:t>
            </a:r>
            <a:r>
              <a:rPr lang="lt-LT" sz="2800" dirty="0" smtClean="0"/>
              <a:t>vaistų poveikis; </a:t>
            </a:r>
          </a:p>
          <a:p>
            <a:pPr lvl="1"/>
            <a:r>
              <a:rPr lang="lt-LT" sz="2800" dirty="0" smtClean="0"/>
              <a:t> </a:t>
            </a:r>
            <a:r>
              <a:rPr lang="lt-LT" sz="2800" dirty="0" smtClean="0"/>
              <a:t>v</a:t>
            </a:r>
            <a:r>
              <a:rPr lang="lt-LT" sz="2800" dirty="0" smtClean="0"/>
              <a:t>ėžys</a:t>
            </a:r>
            <a:r>
              <a:rPr lang="lt-LT" sz="2800" dirty="0" smtClean="0"/>
              <a:t>; </a:t>
            </a:r>
          </a:p>
          <a:p>
            <a:pPr lvl="1"/>
            <a:r>
              <a:rPr lang="lt-LT" sz="2800" dirty="0" smtClean="0"/>
              <a:t> </a:t>
            </a:r>
            <a:r>
              <a:rPr lang="lt-LT" sz="2800" dirty="0" smtClean="0"/>
              <a:t>m</a:t>
            </a:r>
            <a:r>
              <a:rPr lang="lt-LT" sz="2800" dirty="0" smtClean="0"/>
              <a:t>edžiagų </a:t>
            </a:r>
            <a:r>
              <a:rPr lang="lt-LT" sz="2800" dirty="0" smtClean="0"/>
              <a:t>apykaitos sutrikimai.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Sunkus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kombinuotas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Imunodeficitas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(SKID)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</a:t>
            </a:r>
            <a:r>
              <a:rPr lang="lt-LT" dirty="0" smtClean="0"/>
              <a:t>ai sutrikimas, kai žmonės gimsta be veiksmingos imuninės sistemos. </a:t>
            </a:r>
            <a:endParaRPr lang="en-US" dirty="0" smtClean="0"/>
          </a:p>
          <a:p>
            <a:r>
              <a:rPr lang="lt-LT" dirty="0" smtClean="0"/>
              <a:t>Sutrikimą lemia keletas genų</a:t>
            </a:r>
            <a:r>
              <a:rPr lang="en-US" dirty="0" smtClean="0"/>
              <a:t>.</a:t>
            </a:r>
            <a:r>
              <a:rPr lang="lt-LT" dirty="0" smtClean="0"/>
              <a:t> Tai turi neigiamą poveikį baltųjų kraujo kūnelių, atsakingų už imuninę sistemą, gamybai.</a:t>
            </a:r>
          </a:p>
          <a:p>
            <a:r>
              <a:rPr lang="lt-LT" dirty="0" smtClean="0"/>
              <a:t>Kliniškai liga pasireiškia anksti oportunistinėmis infekcijomis, vystymosi sutrikimu ir lėtiniu viduriavimu.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611560" y="1052736"/>
            <a:ext cx="7467600" cy="4536504"/>
          </a:xfrm>
        </p:spPr>
        <p:txBody>
          <a:bodyPr/>
          <a:lstStyle/>
          <a:p>
            <a:r>
              <a:rPr lang="lt-LT" dirty="0" smtClean="0"/>
              <a:t>Negydant naujagimis miršta pirmaisiais gyvenimo metais. Kiekvienas vaikas, kuriam yra sumažėjęs leukocitų skaičius, turėtų būti tiriamas dėl sunkaus kombinuoto imunodeficito.</a:t>
            </a:r>
          </a:p>
          <a:p>
            <a:r>
              <a:rPr lang="lt-LT" dirty="0" smtClean="0"/>
              <a:t>Ši liga gydoma </a:t>
            </a:r>
            <a:r>
              <a:rPr lang="lt-LT" dirty="0" err="1" smtClean="0"/>
              <a:t>kraujodaros</a:t>
            </a:r>
            <a:r>
              <a:rPr lang="lt-LT" dirty="0" smtClean="0"/>
              <a:t> kamieninių ląstelių transplantacija, genų terapija, fermentų pakaitine terapija. </a:t>
            </a:r>
          </a:p>
          <a:p>
            <a:r>
              <a:rPr lang="lt-LT" dirty="0" smtClean="0"/>
              <a:t>Jei kūdikiui įtariamas sunkus kombinuotas imunodeficitas, jis neturėtų būti skiepijamas.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7467600" cy="5256584"/>
          </a:xfrm>
        </p:spPr>
        <p:txBody>
          <a:bodyPr/>
          <a:lstStyle/>
          <a:p>
            <a:r>
              <a:rPr lang="lt-LT" dirty="0" smtClean="0"/>
              <a:t>Ši liga tapo žinoma ypač plačiai dėl 1976 m. pasirodžiusio filmo „</a:t>
            </a:r>
            <a:r>
              <a:rPr lang="lt-LT" i="1" dirty="0" smtClean="0"/>
              <a:t>Berniukas plastikiniame burbule“ (</a:t>
            </a:r>
            <a:r>
              <a:rPr lang="lt-LT" dirty="0" smtClean="0"/>
              <a:t>angl. </a:t>
            </a:r>
            <a:r>
              <a:rPr lang="lt-LT" i="1" dirty="0" err="1" smtClean="0"/>
              <a:t>The</a:t>
            </a:r>
            <a:r>
              <a:rPr lang="lt-LT" i="1" dirty="0" smtClean="0"/>
              <a:t> </a:t>
            </a:r>
            <a:r>
              <a:rPr lang="lt-LT" i="1" dirty="0" err="1" smtClean="0"/>
              <a:t>Boy</a:t>
            </a:r>
            <a:r>
              <a:rPr lang="lt-LT" i="1" dirty="0" smtClean="0"/>
              <a:t> </a:t>
            </a:r>
            <a:r>
              <a:rPr lang="lt-LT" i="1" dirty="0" err="1" smtClean="0"/>
              <a:t>in</a:t>
            </a:r>
            <a:r>
              <a:rPr lang="lt-LT" i="1" dirty="0" smtClean="0"/>
              <a:t> </a:t>
            </a:r>
            <a:r>
              <a:rPr lang="lt-LT" i="1" dirty="0" err="1" smtClean="0"/>
              <a:t>Plastic</a:t>
            </a:r>
            <a:r>
              <a:rPr lang="lt-LT" i="1" dirty="0" smtClean="0"/>
              <a:t> </a:t>
            </a:r>
            <a:r>
              <a:rPr lang="lt-LT" i="1" dirty="0" err="1" smtClean="0"/>
              <a:t>Bubble</a:t>
            </a:r>
            <a:r>
              <a:rPr lang="lt-LT" dirty="0" smtClean="0"/>
              <a:t>), kuris pasakoja Davido </a:t>
            </a:r>
            <a:r>
              <a:rPr lang="lt-LT" dirty="0" err="1" smtClean="0"/>
              <a:t>Vetterio</a:t>
            </a:r>
            <a:r>
              <a:rPr lang="lt-LT" dirty="0" smtClean="0"/>
              <a:t> ir </a:t>
            </a:r>
            <a:r>
              <a:rPr lang="lt-LT" dirty="0" err="1" smtClean="0"/>
              <a:t>Ted</a:t>
            </a:r>
            <a:r>
              <a:rPr lang="lt-LT" dirty="0" smtClean="0"/>
              <a:t> </a:t>
            </a:r>
            <a:r>
              <a:rPr lang="lt-LT" dirty="0" err="1" smtClean="0"/>
              <a:t>deVita</a:t>
            </a:r>
            <a:r>
              <a:rPr lang="lt-LT" dirty="0" smtClean="0"/>
              <a:t> gyvenimo istoriją. </a:t>
            </a:r>
            <a:endParaRPr lang="lt-LT" dirty="0" smtClean="0"/>
          </a:p>
          <a:p>
            <a:r>
              <a:rPr lang="lt-LT" dirty="0" smtClean="0"/>
              <a:t>Filme </a:t>
            </a:r>
            <a:r>
              <a:rPr lang="lt-LT" dirty="0" smtClean="0"/>
              <a:t>berniukas yra priverstas gyventi izoliuotas plastikiniame burbule ir vengti sąlyčio su nefiltruotu oru bei gyvybei pavojingais ligų sukėlėjais. </a:t>
            </a:r>
            <a:endParaRPr lang="lt-LT" dirty="0" smtClean="0"/>
          </a:p>
          <a:p>
            <a:r>
              <a:rPr lang="lt-LT" dirty="0" smtClean="0"/>
              <a:t>Realiame </a:t>
            </a:r>
            <a:r>
              <a:rPr lang="lt-LT" dirty="0" smtClean="0"/>
              <a:t>gyvenime D. </a:t>
            </a:r>
            <a:r>
              <a:rPr lang="lt-LT" dirty="0" err="1" smtClean="0"/>
              <a:t>Vetteris</a:t>
            </a:r>
            <a:r>
              <a:rPr lang="lt-LT" dirty="0" smtClean="0"/>
              <a:t> tokiame burbule gyveno 13 metų ir mirė 1984 m. po nesėkmingos kaulų čiulpų transplantacijos.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Lesch–Nyhan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sindromas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lt-LT" dirty="0" err="1" smtClean="0"/>
              <a:t>enetinis</a:t>
            </a:r>
            <a:r>
              <a:rPr lang="lt-LT" dirty="0" smtClean="0"/>
              <a:t> sutrikimas, susijęs su X chromosoma. Jis lemia medžiagų apykaitos sutrikimus</a:t>
            </a:r>
            <a:r>
              <a:rPr lang="en-US" dirty="0" smtClean="0"/>
              <a:t>.</a:t>
            </a:r>
            <a:r>
              <a:rPr lang="lt-LT" dirty="0" smtClean="0"/>
              <a:t> Ši liga sukelia šlapimo rūgšties perteklių</a:t>
            </a:r>
            <a:r>
              <a:rPr lang="en-US" dirty="0" smtClean="0"/>
              <a:t>.</a:t>
            </a:r>
          </a:p>
          <a:p>
            <a:r>
              <a:rPr lang="lt-LT" dirty="0" smtClean="0"/>
              <a:t>Ši liga neretai sutrikdo sergančiojo psichologinę būklę.</a:t>
            </a:r>
          </a:p>
          <a:p>
            <a:r>
              <a:rPr lang="lt-LT" dirty="0" smtClean="0"/>
              <a:t>Žmonės, turintys šį sindromą, pasižymi nevaldomais ir nekoordinuotais judesiais, </a:t>
            </a:r>
            <a:r>
              <a:rPr lang="lt-LT" dirty="0" err="1" smtClean="0"/>
              <a:t>dėmėsio</a:t>
            </a:r>
            <a:r>
              <a:rPr lang="lt-LT" dirty="0" smtClean="0"/>
              <a:t> deficitu, save žalojančiu elgesiu (kuris dažnai pasireiškia lūpų ir pirštų įkandimais).</a:t>
            </a:r>
            <a:endParaRPr lang="en-US" dirty="0" smtClean="0"/>
          </a:p>
          <a:p>
            <a:r>
              <a:rPr lang="lt-LT" dirty="0" smtClean="0"/>
              <a:t>Sindromas  aptinkamas vienam iš 380 000 gimusiųjų (beveik visi jie yra berniukai).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Tarpinis personažų palikimas. Kai kurie mendeliruyuschie požymiai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Paveldimos ligos iš motinos pusės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Ankstyva menopauzė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 anchor="t"/>
          <a:lstStyle/>
          <a:p>
            <a:pPr>
              <a:buNone/>
            </a:pPr>
            <a:endParaRPr lang="lt-LT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Tikimybė ją paveldėti sudaro 70–85 proc.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Paprastai menopauzė prasideda apie 51–53 metus, bet vienai moteriai iš dvidešimties ji gali įvykti ir iki 46 metų.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lt-LT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Simptomai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- Galvos skausmas</a:t>
            </a:r>
          </a:p>
          <a:p>
            <a:r>
              <a:rPr lang="lt-LT" dirty="0" smtClean="0"/>
              <a:t>- Dažnesnis pulsas</a:t>
            </a:r>
          </a:p>
          <a:p>
            <a:r>
              <a:rPr lang="lt-LT" dirty="0" smtClean="0"/>
              <a:t>- Makšties sausumas</a:t>
            </a:r>
          </a:p>
          <a:p>
            <a:r>
              <a:rPr lang="lt-LT" dirty="0" smtClean="0"/>
              <a:t>- Dirglumas</a:t>
            </a:r>
          </a:p>
          <a:p>
            <a:r>
              <a:rPr lang="lt-LT" dirty="0" smtClean="0"/>
              <a:t>- Skausmingi lytiniai santykiai</a:t>
            </a:r>
          </a:p>
          <a:p>
            <a:r>
              <a:rPr lang="lt-LT" dirty="0" smtClean="0"/>
              <a:t>- Kintantis arterinis kraujospūdis</a:t>
            </a:r>
          </a:p>
          <a:p>
            <a:r>
              <a:rPr lang="lt-LT" dirty="0" smtClean="0"/>
              <a:t>- Akių sausumas</a:t>
            </a:r>
          </a:p>
          <a:p>
            <a:r>
              <a:rPr lang="lt-LT" dirty="0" smtClean="0"/>
              <a:t>- Nereguliarūs kraujavimai iš gimdos</a:t>
            </a:r>
          </a:p>
          <a:p>
            <a:r>
              <a:rPr lang="lt-LT" dirty="0" smtClean="0"/>
              <a:t>- Prakaitavimas</a:t>
            </a:r>
          </a:p>
          <a:p>
            <a:r>
              <a:rPr lang="lt-LT" dirty="0" smtClean="0"/>
              <a:t>- Karščio pylimai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MEDICININIS GYDYMAS</a:t>
            </a:r>
            <a:endParaRPr lang="en-US" b="1" cap="al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Menopauzės simptomai gydomi skiriant pakaitinę hormonų terapiją moteriškais lytiniais hormonais. </a:t>
            </a:r>
          </a:p>
          <a:p>
            <a:r>
              <a:rPr lang="lt-LT" sz="2800" dirty="0" smtClean="0">
                <a:latin typeface="Arial" pitchFamily="34" charset="0"/>
                <a:cs typeface="Arial" pitchFamily="34" charset="0"/>
              </a:rPr>
              <a:t>Pakaitinę hormonų terapiją reikia pradėti </a:t>
            </a:r>
            <a:r>
              <a:rPr lang="lt-LT" sz="2800" dirty="0" err="1" smtClean="0">
                <a:latin typeface="Arial" pitchFamily="34" charset="0"/>
                <a:cs typeface="Arial" pitchFamily="34" charset="0"/>
              </a:rPr>
              <a:t>perimenopauzės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 metu ir tęsti iki 5metų iš eilės</a:t>
            </a:r>
            <a:r>
              <a:rPr lang="lt-LT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lt-LT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300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NATŪRALUS GYDYMAS</a:t>
            </a:r>
            <a:r>
              <a:rPr lang="en-US" sz="3300" b="1" cap="all" dirty="0" smtClean="0">
                <a:solidFill>
                  <a:schemeClr val="tx1"/>
                </a:solidFill>
              </a:rPr>
              <a:t/>
            </a:r>
            <a:br>
              <a:rPr lang="en-US" sz="3300" b="1" cap="all" dirty="0" smtClean="0">
                <a:solidFill>
                  <a:schemeClr val="tx1"/>
                </a:solidFill>
              </a:rPr>
            </a:b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t-LT" u="sng" dirty="0" smtClean="0">
                <a:hlinkClick r:id="rId3"/>
              </a:rPr>
              <a:t>Dilgėlių</a:t>
            </a:r>
            <a:r>
              <a:rPr lang="lt-LT" dirty="0" smtClean="0"/>
              <a:t> užpilai padeda esant gimdos negalavimams, ypač sutrikus menstruacijoms klimakteriniu laikotarpiu.</a:t>
            </a:r>
          </a:p>
          <a:p>
            <a:r>
              <a:rPr lang="lt-LT" u="sng" dirty="0" smtClean="0">
                <a:hlinkClick r:id="rId4"/>
              </a:rPr>
              <a:t>Trūkažolės</a:t>
            </a:r>
            <a:r>
              <a:rPr lang="lt-LT" dirty="0" smtClean="0"/>
              <a:t> žiedynų arbatą rekomenduojama gerti esant šlapimo nelaikymui.</a:t>
            </a:r>
          </a:p>
          <a:p>
            <a:r>
              <a:rPr lang="lt-LT" dirty="0" smtClean="0"/>
              <a:t>Vaistinis </a:t>
            </a:r>
            <a:r>
              <a:rPr lang="lt-LT" u="sng" dirty="0" smtClean="0">
                <a:hlinkClick r:id="rId5"/>
              </a:rPr>
              <a:t>šalavijas</a:t>
            </a:r>
            <a:r>
              <a:rPr lang="lt-LT" dirty="0" smtClean="0"/>
              <a:t> stimuliuoja estrogeno gamybą, mažina prakaitavimą.</a:t>
            </a:r>
          </a:p>
          <a:p>
            <a:r>
              <a:rPr lang="lt-LT" u="sng" dirty="0" smtClean="0">
                <a:hlinkClick r:id="rId6"/>
              </a:rPr>
              <a:t>Pušies</a:t>
            </a:r>
            <a:r>
              <a:rPr lang="lt-LT" dirty="0" smtClean="0"/>
              <a:t> eterinis aliejus stimuliuoja antinksčių veiklą, jaunina odą, atitolina klimaksą. Patariama uostyti, garinti.</a:t>
            </a:r>
          </a:p>
          <a:p>
            <a:r>
              <a:rPr lang="lt-LT" dirty="0" smtClean="0"/>
              <a:t>Kvapiosios </a:t>
            </a:r>
            <a:r>
              <a:rPr lang="lt-LT" dirty="0" err="1" smtClean="0"/>
              <a:t>kanangos</a:t>
            </a:r>
            <a:r>
              <a:rPr lang="lt-LT" dirty="0" smtClean="0"/>
              <a:t> eterinis aliejus  – tonizuoja.</a:t>
            </a:r>
          </a:p>
          <a:p>
            <a:r>
              <a:rPr lang="lt-LT" dirty="0" smtClean="0"/>
              <a:t>Pasiflora – Pietų Afrikos augalas padeda lengviau išgyventi klimakterinį laikotarpį.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Migrena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ikimybė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paveldėti šią ligą sudaro 70–80 procentų.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Skaičiuojama, kad ji kamuoja daugiau nei 10 proc. žmonių visame pasaulyje.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Turinio vietos rezervavimo ženklas 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429000"/>
            <a:ext cx="4286252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Kaip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atskirti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migreną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nuo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įprasto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galvos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skausmo</a:t>
            </a:r>
            <a:r>
              <a:rPr lang="en-US" sz="3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Migrena – tai epizodinis, varginantis galvos skausmas, kuris sukelia pykinimą, vėmimą bei liguistumą.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ai gali trukti nuo 4 iki72 valandų.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šš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aukti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migreną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F</a:t>
            </a:r>
            <a:r>
              <a:rPr lang="en-US" dirty="0" err="1" smtClean="0"/>
              <a:t>izinis</a:t>
            </a:r>
            <a:r>
              <a:rPr lang="en-US" dirty="0" smtClean="0"/>
              <a:t> </a:t>
            </a:r>
            <a:r>
              <a:rPr lang="en-US" dirty="0" err="1" smtClean="0"/>
              <a:t>aktyvumas</a:t>
            </a:r>
            <a:endParaRPr lang="lt-LT" dirty="0" smtClean="0"/>
          </a:p>
          <a:p>
            <a:r>
              <a:rPr lang="lt-LT" dirty="0" smtClean="0"/>
              <a:t>S</a:t>
            </a:r>
            <a:r>
              <a:rPr lang="pt-BR" dirty="0" smtClean="0"/>
              <a:t>tresas, </a:t>
            </a:r>
            <a:endParaRPr lang="lt-LT" dirty="0" smtClean="0"/>
          </a:p>
          <a:p>
            <a:r>
              <a:rPr lang="lt-LT" dirty="0" smtClean="0"/>
              <a:t>A</a:t>
            </a:r>
            <a:r>
              <a:rPr lang="pt-BR" dirty="0" smtClean="0"/>
              <a:t>lkis, </a:t>
            </a:r>
            <a:endParaRPr lang="lt-LT" dirty="0" smtClean="0"/>
          </a:p>
          <a:p>
            <a:r>
              <a:rPr lang="lt-LT" dirty="0" smtClean="0"/>
              <a:t>N</a:t>
            </a:r>
            <a:r>
              <a:rPr lang="pt-BR" dirty="0" smtClean="0"/>
              <a:t>uovargis  </a:t>
            </a:r>
            <a:endParaRPr lang="lt-LT" dirty="0" smtClean="0"/>
          </a:p>
          <a:p>
            <a:r>
              <a:rPr lang="lt-LT" dirty="0" smtClean="0"/>
              <a:t>H</a:t>
            </a:r>
            <a:r>
              <a:rPr lang="pt-BR" dirty="0" smtClean="0"/>
              <a:t>ormonų pokyčiai.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Migrenos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prevencija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Laikytis normalaus miego rėžimo bei gerai išsimiegoti. </a:t>
            </a:r>
          </a:p>
          <a:p>
            <a:r>
              <a:rPr lang="lt-LT" dirty="0" smtClean="0"/>
              <a:t>Kuo daugiau laiko praleisti gryname ore, ypatingai prieš miegą.</a:t>
            </a:r>
          </a:p>
          <a:p>
            <a:r>
              <a:rPr lang="lt-LT" dirty="0" smtClean="0"/>
              <a:t>Vengti maisto produktų, kurie iššaukia migreną, </a:t>
            </a:r>
          </a:p>
          <a:p>
            <a:r>
              <a:rPr lang="lt-LT" dirty="0" smtClean="0"/>
              <a:t>Atsisakyti žalingų įpročių.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Nutukimas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lt-LT" dirty="0" smtClean="0"/>
              <a:t>Apskaičiuota, kad tik 4 proc. merginų, kurių motinos buvo lieknos, turi problemų dėl antsvorio. </a:t>
            </a:r>
          </a:p>
          <a:p>
            <a:pPr algn="just"/>
            <a:r>
              <a:rPr lang="lt-LT" dirty="0" smtClean="0"/>
              <a:t>40 proc. merginų, kurių mamos buvo apkūnios, yra linkusios tukti. </a:t>
            </a:r>
          </a:p>
          <a:p>
            <a:pPr algn="just"/>
            <a:r>
              <a:rPr lang="lt-LT" dirty="0" smtClean="0"/>
              <a:t>Jeigu tėvai turi antsvorio, tai rizika nutukti vaikams siekia 70 proc. </a:t>
            </a:r>
          </a:p>
          <a:p>
            <a:pPr algn="just"/>
            <a:r>
              <a:rPr lang="lt-LT" dirty="0" smtClean="0"/>
              <a:t>Išgelbėti gali tik judėjimas ir sveika mityba.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332" t="23289" r="20174" b="111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urinio vietos rezervavimo ženklas 3"/>
          <p:cNvGraphicFramePr>
            <a:graphicFrameLocks noGrp="1"/>
          </p:cNvGraphicFramePr>
          <p:nvPr>
            <p:ph sz="quarter" idx="1"/>
          </p:nvPr>
        </p:nvGraphicFramePr>
        <p:xfrm>
          <a:off x="457200" y="476672"/>
          <a:ext cx="8435280" cy="599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Fizinė forma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pt-BR" dirty="0" smtClean="0"/>
              <a:t>Genetinis dukters ir motinos ryšys sudaro 50 proc.</a:t>
            </a:r>
            <a:endParaRPr lang="lt-LT" dirty="0" smtClean="0"/>
          </a:p>
          <a:p>
            <a:r>
              <a:rPr lang="lt-LT" dirty="0" smtClean="0"/>
              <a:t>Sugebėjimas lengvai užsiauginti raumenis ar gerinti fizinę formą yra paveldimas.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Kūno formų tipai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unnamed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620390"/>
            <a:ext cx="7920880" cy="44090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2883842">
            <a:off x="5880575" y="3118187"/>
            <a:ext cx="3377437" cy="765022"/>
          </a:xfrm>
        </p:spPr>
        <p:txBody>
          <a:bodyPr>
            <a:normAutofit/>
          </a:bodyPr>
          <a:lstStyle/>
          <a:p>
            <a:pPr algn="ctr"/>
            <a:r>
              <a:rPr lang="en-US" sz="2800" spc="108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Depresija</a:t>
            </a:r>
            <a:endParaRPr lang="en-US" sz="2800" spc="1080" dirty="0"/>
          </a:p>
        </p:txBody>
      </p:sp>
      <p:pic>
        <p:nvPicPr>
          <p:cNvPr id="5" name="Turinio vietos rezervavimo ženklas 4" descr="bb577d600d144fc173b8b761491e662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6118779" cy="3436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lt-LT" dirty="0" smtClean="0"/>
          </a:p>
          <a:p>
            <a:r>
              <a:rPr lang="pt-BR" dirty="0" smtClean="0"/>
              <a:t>Šios ligos paveldimumas sudaro 10–30 proc.</a:t>
            </a:r>
            <a:endParaRPr lang="lt-LT" dirty="0" smtClean="0"/>
          </a:p>
          <a:p>
            <a:r>
              <a:rPr lang="lt-LT" dirty="0" smtClean="0"/>
              <a:t>Depresija gali būti matoma ar nematoma artimiesiems. </a:t>
            </a:r>
          </a:p>
          <a:p>
            <a:r>
              <a:rPr lang="lt-LT" dirty="0" smtClean="0"/>
              <a:t>Tai gali trukti savaites, metus ar net dešimtmečius. </a:t>
            </a:r>
          </a:p>
          <a:p>
            <a:r>
              <a:rPr lang="lt-LT" dirty="0" smtClean="0"/>
              <a:t>Gali paveikti miegą, koncentraciją, apetitą, energiją, atmintį, judėjimą.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DEPRESIJOS SIMPTOMAI</a:t>
            </a:r>
            <a:r>
              <a:rPr lang="en-US" b="1" cap="all" dirty="0" smtClean="0"/>
              <a:t/>
            </a:r>
            <a:br>
              <a:rPr lang="en-US" b="1" cap="all" dirty="0" smtClean="0"/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- Energijos stoka</a:t>
            </a:r>
          </a:p>
          <a:p>
            <a:r>
              <a:rPr lang="lt-LT" dirty="0" smtClean="0"/>
              <a:t>- Kūno masės mažėjimas</a:t>
            </a:r>
          </a:p>
          <a:p>
            <a:r>
              <a:rPr lang="lt-LT" dirty="0" smtClean="0"/>
              <a:t>- Dėmesio koncentracijos pablogėjimas</a:t>
            </a:r>
          </a:p>
          <a:p>
            <a:r>
              <a:rPr lang="lt-LT" dirty="0" smtClean="0"/>
              <a:t>- Bendras nuovargis</a:t>
            </a:r>
          </a:p>
          <a:p>
            <a:r>
              <a:rPr lang="lt-LT" dirty="0" smtClean="0"/>
              <a:t>- Sutrikęs miegas</a:t>
            </a:r>
          </a:p>
          <a:p>
            <a:r>
              <a:rPr lang="lt-LT" dirty="0" smtClean="0"/>
              <a:t>- Malonumo jausmo netekimas</a:t>
            </a:r>
          </a:p>
          <a:p>
            <a:r>
              <a:rPr lang="lt-LT" dirty="0" smtClean="0"/>
              <a:t>- Mintys apie savižudybę</a:t>
            </a:r>
          </a:p>
          <a:p>
            <a:r>
              <a:rPr lang="lt-LT" dirty="0" smtClean="0"/>
              <a:t>- Apatija</a:t>
            </a:r>
          </a:p>
          <a:p>
            <a:r>
              <a:rPr lang="lt-LT" dirty="0" smtClean="0"/>
              <a:t>- Interesų rato susiaurėjimas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Medicininis gydymas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 smtClean="0"/>
          </a:p>
          <a:p>
            <a:r>
              <a:rPr lang="lt-LT" dirty="0" smtClean="0"/>
              <a:t>Medikamentai skiriami sergant lengva, vidutine ir sunkia depresija.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Kiti metodai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t-LT" dirty="0" smtClean="0"/>
          </a:p>
          <a:p>
            <a:r>
              <a:rPr lang="lt-LT" dirty="0" smtClean="0"/>
              <a:t>Psichoterapija.</a:t>
            </a:r>
          </a:p>
          <a:p>
            <a:r>
              <a:rPr lang="lt-LT" dirty="0" err="1" smtClean="0"/>
              <a:t>Elektroimpulsų</a:t>
            </a:r>
            <a:r>
              <a:rPr lang="lt-LT" dirty="0" smtClean="0"/>
              <a:t> terapija (EIT).</a:t>
            </a:r>
          </a:p>
          <a:p>
            <a:r>
              <a:rPr lang="lt-LT" dirty="0" smtClean="0"/>
              <a:t>Šviesos terapija (</a:t>
            </a:r>
            <a:r>
              <a:rPr lang="lt-LT" dirty="0" err="1" smtClean="0"/>
              <a:t>fototerapija</a:t>
            </a:r>
            <a:r>
              <a:rPr lang="lt-LT" dirty="0" smtClean="0"/>
              <a:t>).</a:t>
            </a:r>
          </a:p>
          <a:p>
            <a:r>
              <a:rPr lang="lt-LT" dirty="0" smtClean="0"/>
              <a:t>Miego </a:t>
            </a:r>
            <a:r>
              <a:rPr lang="lt-LT" dirty="0" err="1" smtClean="0"/>
              <a:t>deprivacija</a:t>
            </a:r>
            <a:r>
              <a:rPr lang="lt-LT" dirty="0" smtClean="0"/>
              <a:t> (gydymas nemiga).</a:t>
            </a:r>
          </a:p>
          <a:p>
            <a:r>
              <a:rPr lang="lt-LT" dirty="0" smtClean="0"/>
              <a:t>Fiziniai pratimai.</a:t>
            </a:r>
          </a:p>
          <a:p>
            <a:r>
              <a:rPr lang="lt-LT" dirty="0" smtClean="0"/>
              <a:t>Relaksacinio kvėpavimo technika (RKT).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Širdies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ligos</a:t>
            </a:r>
            <a:endParaRPr lang="en-US" dirty="0"/>
          </a:p>
        </p:txBody>
      </p:sp>
      <p:pic>
        <p:nvPicPr>
          <p:cNvPr id="5" name="Turinio vietos rezervavimo ženklas 4" descr="sirdis-7702524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3657600" cy="4536504"/>
          </a:xfrm>
        </p:spPr>
      </p:pic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4644008" y="1628800"/>
            <a:ext cx="3657600" cy="4572000"/>
          </a:xfrm>
        </p:spPr>
        <p:txBody>
          <a:bodyPr/>
          <a:lstStyle/>
          <a:p>
            <a:endParaRPr lang="lt-LT" dirty="0" smtClean="0"/>
          </a:p>
          <a:p>
            <a:r>
              <a:rPr lang="lt-LT" dirty="0" smtClean="0"/>
              <a:t>Širdies ligų paveldimumas sudaro 20 proc., likusius procentus nulemia aplinka ir žmogaus gyvenimo būdas.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Krūties vėžys</a:t>
            </a:r>
            <a:endParaRPr lang="en-US" dirty="0"/>
          </a:p>
        </p:txBody>
      </p:sp>
      <p:pic>
        <p:nvPicPr>
          <p:cNvPr id="5" name="Turinio vietos rezervavimo ženklas 4" descr="kruties-vezy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28800"/>
            <a:ext cx="3657600" cy="4536504"/>
          </a:xfrm>
        </p:spPr>
      </p:pic>
      <p:sp>
        <p:nvSpPr>
          <p:cNvPr id="4" name="Turinio vietos rezervavimo ženklas 3"/>
          <p:cNvSpPr>
            <a:spLocks noGrp="1"/>
          </p:cNvSpPr>
          <p:nvPr>
            <p:ph sz="quarter" idx="2"/>
          </p:nvPr>
        </p:nvSpPr>
        <p:spPr>
          <a:xfrm>
            <a:off x="4716016" y="1556792"/>
            <a:ext cx="3657600" cy="4572000"/>
          </a:xfrm>
        </p:spPr>
        <p:txBody>
          <a:bodyPr/>
          <a:lstStyle/>
          <a:p>
            <a:endParaRPr lang="lt-LT" dirty="0" smtClean="0"/>
          </a:p>
          <a:p>
            <a:r>
              <a:rPr lang="en-US" dirty="0" err="1" smtClean="0"/>
              <a:t>Genetinis</a:t>
            </a:r>
            <a:r>
              <a:rPr lang="en-US" dirty="0" smtClean="0"/>
              <a:t> </a:t>
            </a:r>
            <a:r>
              <a:rPr lang="en-US" dirty="0" err="1" smtClean="0"/>
              <a:t>motinos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dukters</a:t>
            </a:r>
            <a:r>
              <a:rPr lang="en-US" dirty="0" smtClean="0"/>
              <a:t> </a:t>
            </a:r>
            <a:r>
              <a:rPr lang="en-US" dirty="0" err="1" smtClean="0"/>
              <a:t>ryšys</a:t>
            </a:r>
            <a:r>
              <a:rPr lang="en-US" dirty="0" smtClean="0"/>
              <a:t> </a:t>
            </a:r>
            <a:r>
              <a:rPr lang="en-US" dirty="0" err="1" smtClean="0"/>
              <a:t>šiuo</a:t>
            </a:r>
            <a:r>
              <a:rPr lang="en-US" dirty="0" smtClean="0"/>
              <a:t> </a:t>
            </a:r>
            <a:r>
              <a:rPr lang="en-US" dirty="0" err="1" smtClean="0"/>
              <a:t>atžvilgiu</a:t>
            </a:r>
            <a:r>
              <a:rPr lang="en-US" dirty="0" smtClean="0"/>
              <a:t> </a:t>
            </a:r>
            <a:r>
              <a:rPr lang="en-US" dirty="0" err="1" smtClean="0"/>
              <a:t>sudaro</a:t>
            </a:r>
            <a:r>
              <a:rPr lang="en-US" dirty="0" smtClean="0"/>
              <a:t> 15 proc.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50x50?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lt-LT" dirty="0" smtClean="0"/>
              <a:t>Vyriški genai yra gerokai agresyvesni už moteriškuosius, todėl dažniausiai dominuoja.</a:t>
            </a:r>
            <a:endParaRPr lang="en-US" dirty="0" smtClean="0"/>
          </a:p>
          <a:p>
            <a:pPr algn="just"/>
            <a:r>
              <a:rPr lang="lt-LT" dirty="0" smtClean="0"/>
              <a:t>Įprastai yra 40 proc. aktyvių moteriškų genų ir 60 proc. aktyvių vyriškų genų.</a:t>
            </a:r>
            <a:endParaRPr lang="en-US" dirty="0" smtClean="0"/>
          </a:p>
          <a:p>
            <a:pPr>
              <a:buNone/>
            </a:pP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Krūties vėžio simptomai ir požymiai</a:t>
            </a:r>
            <a:b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gumbelis ar sustorėjimas krūties srityje;</a:t>
            </a:r>
          </a:p>
          <a:p>
            <a:r>
              <a:rPr lang="lt-LT" dirty="0" smtClean="0"/>
              <a:t>pakitęs krūties dydis ir forma;</a:t>
            </a:r>
          </a:p>
          <a:p>
            <a:r>
              <a:rPr lang="lt-LT" dirty="0" smtClean="0"/>
              <a:t>odoje atsirandančios bangelės;</a:t>
            </a:r>
          </a:p>
          <a:p>
            <a:r>
              <a:rPr lang="lt-LT" dirty="0" smtClean="0"/>
              <a:t>pakitusi spenelio išvaizda, ypač jei jis įtrauktas, įdubęs į krūtį ar praradęs taisyklingą formą;</a:t>
            </a:r>
          </a:p>
          <a:p>
            <a:r>
              <a:rPr lang="lt-LT" dirty="0" smtClean="0"/>
              <a:t>kraujingos išskyros iš spenelio;</a:t>
            </a:r>
          </a:p>
          <a:p>
            <a:r>
              <a:rPr lang="lt-LT" dirty="0" smtClean="0"/>
              <a:t>spenelio ar odos aplink jį bėrimas;</a:t>
            </a:r>
          </a:p>
          <a:p>
            <a:r>
              <a:rPr lang="lt-LT" dirty="0" smtClean="0"/>
              <a:t>patinimas ar gumbelis pažastyje;</a:t>
            </a:r>
          </a:p>
          <a:p>
            <a:r>
              <a:rPr lang="lt-LT" dirty="0" smtClean="0"/>
              <a:t>sudirgusi arba susiraukšlėjusi, gruoblėta, pleiskanojanti oda ar atsirandančios naujos raukšlės;</a:t>
            </a:r>
          </a:p>
          <a:p>
            <a:r>
              <a:rPr lang="lt-LT" dirty="0" smtClean="0"/>
              <a:t>karštos, paraudusios, patinusios krūtys, o oda primena apelsino žievelę; </a:t>
            </a:r>
          </a:p>
          <a:p>
            <a:r>
              <a:rPr lang="lt-LT" dirty="0" smtClean="0"/>
              <a:t>skausmas krūtyje, ypač ilgai nepraeinantis krūtų skausmas.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Būkime sveikos ir laimingos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laiminga-moteris-5390981b48c4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7344816" cy="5191362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Ačiū už dėmesį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Ką kūdikis paveldi iš tėvų? 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b="1" dirty="0" smtClean="0"/>
          </a:p>
          <a:p>
            <a:r>
              <a:rPr lang="en-US" b="1" dirty="0" err="1" smtClean="0"/>
              <a:t>Lytis</a:t>
            </a:r>
            <a:r>
              <a:rPr lang="lt-LT" b="1" dirty="0" smtClean="0"/>
              <a:t> -</a:t>
            </a:r>
            <a:r>
              <a:rPr lang="lt-LT" dirty="0" smtClean="0"/>
              <a:t> būsimo kūdikio lytis priklauso nuo tėvo. Iš motinos vaikas visada paveldi X chromosomą, o iš tėvo – arba X chromosomą (tai reiškia, kad gims mergaitė) arba Y chromosomą (tai reiškia, kad gims berniukas).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b="1" dirty="0" smtClean="0"/>
              <a:t>Dantų būklė - </a:t>
            </a:r>
            <a:r>
              <a:rPr lang="lt-LT" dirty="0" smtClean="0"/>
              <a:t>jei vyras dažnai lankosi pas </a:t>
            </a:r>
            <a:r>
              <a:rPr lang="lt-LT" dirty="0" err="1" smtClean="0"/>
              <a:t>odontologą</a:t>
            </a:r>
            <a:r>
              <a:rPr lang="lt-LT" dirty="0" smtClean="0"/>
              <a:t>, didelė tikimybė, kad jo vaikų dantys dažnai ges. Dantų forma ir būklė gali būti paveldima iš bet kurio iš tėvų, bet vis tik tėvo genai yra dominuojantys.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Intelektas</a:t>
            </a:r>
            <a:r>
              <a:rPr lang="lt-LT" b="1" dirty="0" smtClean="0"/>
              <a:t> - </a:t>
            </a:r>
            <a:r>
              <a:rPr lang="lt-LT" dirty="0" smtClean="0"/>
              <a:t>Už intelektą atsakingi genai yra X chromosomoje, todėl sūnūs paveldi intelektą iš motinų. Dukterys paveldi intelektą iš abiejų tėvų. Tiesa, iš motinos paveldima tik iki 40 proc. intelekto, likusi dalis įgyjama per gyvenimą.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Polinkis į psichines ligas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dirty="0" smtClean="0"/>
              <a:t>Bėgant metams vyro spermos kokybė prastėja, todėl vyresni žmonės gali perduoti vaikams </a:t>
            </a:r>
            <a:r>
              <a:rPr lang="lt-LT" dirty="0" err="1" smtClean="0"/>
              <a:t>mutavusių</a:t>
            </a:r>
            <a:r>
              <a:rPr lang="lt-LT" dirty="0" smtClean="0"/>
              <a:t> genų, o tai didina psichinių ligų, </a:t>
            </a:r>
            <a:r>
              <a:rPr lang="lt-LT" dirty="0" err="1" smtClean="0"/>
              <a:t>autizmo</a:t>
            </a:r>
            <a:r>
              <a:rPr lang="lt-LT" dirty="0" smtClean="0"/>
              <a:t>, </a:t>
            </a:r>
            <a:r>
              <a:rPr lang="lt-LT" dirty="0" err="1" smtClean="0"/>
              <a:t>hiperaktyvumo</a:t>
            </a:r>
            <a:r>
              <a:rPr lang="lt-LT" dirty="0" smtClean="0"/>
              <a:t> ar </a:t>
            </a:r>
            <a:r>
              <a:rPr lang="lt-LT" dirty="0" err="1" smtClean="0"/>
              <a:t>bipolinio</a:t>
            </a:r>
            <a:r>
              <a:rPr lang="lt-LT" dirty="0" smtClean="0"/>
              <a:t> sutrikimo riziką. </a:t>
            </a:r>
          </a:p>
          <a:p>
            <a:r>
              <a:rPr lang="lt-LT" dirty="0" smtClean="0"/>
              <a:t>Vyresniems nei 45 m. vyrams gimę vaikai dažniau linkę į savižudybę, sunkiau mokosi. 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eris">
  <a:themeElements>
    <a:clrScheme name="Erker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eri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eri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540</TotalTime>
  <Words>1506</Words>
  <Application>Microsoft Office PowerPoint</Application>
  <PresentationFormat>Demonstracija ekrane (4:3)</PresentationFormat>
  <Paragraphs>266</Paragraphs>
  <Slides>52</Slides>
  <Notes>43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52</vt:i4>
      </vt:variant>
    </vt:vector>
  </HeadingPairs>
  <TitlesOfParts>
    <vt:vector size="53" baseType="lpstr">
      <vt:lpstr>Erkeris</vt:lpstr>
      <vt:lpstr> paveldimumas </vt:lpstr>
      <vt:lpstr>Skaidrė 2</vt:lpstr>
      <vt:lpstr>Skaidrė 3</vt:lpstr>
      <vt:lpstr>Skaidrė 4</vt:lpstr>
      <vt:lpstr>50x50?</vt:lpstr>
      <vt:lpstr>Ką kūdikis paveldi iš tėvų? </vt:lpstr>
      <vt:lpstr>Skaidrė 7</vt:lpstr>
      <vt:lpstr>Skaidrė 8</vt:lpstr>
      <vt:lpstr>Polinkis į psichines ligas</vt:lpstr>
      <vt:lpstr>Veido bruožai</vt:lpstr>
      <vt:lpstr>Polinkis į hemofiliją ir autizmą</vt:lpstr>
      <vt:lpstr>Ūgis</vt:lpstr>
      <vt:lpstr>Akių spalva</vt:lpstr>
      <vt:lpstr>Kraujo grupė</vt:lpstr>
      <vt:lpstr>Kraujo grupių lentelė</vt:lpstr>
      <vt:lpstr>Garbanoti plaukai</vt:lpstr>
      <vt:lpstr>Penkios itin retos genetinės ligos﻿ </vt:lpstr>
      <vt:lpstr>Progerija </vt:lpstr>
      <vt:lpstr>Pagrindiniai simptomai</vt:lpstr>
      <vt:lpstr>Skaidrė 20</vt:lpstr>
      <vt:lpstr>Uner Tan sindromas </vt:lpstr>
      <vt:lpstr>Simptomai</vt:lpstr>
      <vt:lpstr>Hipertrichozė </vt:lpstr>
      <vt:lpstr>Skaidrė 24</vt:lpstr>
      <vt:lpstr>Skaidrė 25</vt:lpstr>
      <vt:lpstr>Sunkus kombinuotas Imunodeficitas (SKID) </vt:lpstr>
      <vt:lpstr>Skaidrė 27</vt:lpstr>
      <vt:lpstr>Skaidrė 28</vt:lpstr>
      <vt:lpstr>Lesch–Nyhan sindromas </vt:lpstr>
      <vt:lpstr>Paveldimos ligos iš motinos pusės</vt:lpstr>
      <vt:lpstr>Ankstyva menopauzė</vt:lpstr>
      <vt:lpstr>Simptomai</vt:lpstr>
      <vt:lpstr>MEDICININIS GYDYMAS</vt:lpstr>
      <vt:lpstr> NATŪRALUS GYDYMAS </vt:lpstr>
      <vt:lpstr>Migrena</vt:lpstr>
      <vt:lpstr>  Kaip atskirti migreną nuo įprasto galvos skausmo? </vt:lpstr>
      <vt:lpstr>Kas gali iššaukti migreną</vt:lpstr>
      <vt:lpstr>Migrenos prevencija </vt:lpstr>
      <vt:lpstr>Nutukimas</vt:lpstr>
      <vt:lpstr>Skaidrė 40</vt:lpstr>
      <vt:lpstr>Fizinė forma</vt:lpstr>
      <vt:lpstr>Kūno formų tipai</vt:lpstr>
      <vt:lpstr>Depresija</vt:lpstr>
      <vt:lpstr>Skaidrė 44</vt:lpstr>
      <vt:lpstr>DEPRESIJOS SIMPTOMAI </vt:lpstr>
      <vt:lpstr>Medicininis gydymas</vt:lpstr>
      <vt:lpstr>Kiti metodai</vt:lpstr>
      <vt:lpstr>Širdies ligos</vt:lpstr>
      <vt:lpstr>Krūties vėžys</vt:lpstr>
      <vt:lpstr>Krūties vėžio simptomai ir požymiai </vt:lpstr>
      <vt:lpstr>Būkime sveikos ir laimingos</vt:lpstr>
      <vt:lpstr>Ačiū už dėmesį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Kokios ligos paveldimos per motinos liniją? </dc:title>
  <dc:creator>Windows User</dc:creator>
  <cp:lastModifiedBy>Windows User</cp:lastModifiedBy>
  <cp:revision>210</cp:revision>
  <dcterms:created xsi:type="dcterms:W3CDTF">2020-04-07T15:13:20Z</dcterms:created>
  <dcterms:modified xsi:type="dcterms:W3CDTF">2020-04-14T06:17:11Z</dcterms:modified>
</cp:coreProperties>
</file>