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413"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390" r:id="rId24"/>
    <p:sldId id="277" r:id="rId25"/>
    <p:sldId id="278" r:id="rId26"/>
    <p:sldId id="279" r:id="rId27"/>
    <p:sldId id="280" r:id="rId28"/>
    <p:sldId id="281" r:id="rId29"/>
    <p:sldId id="285" r:id="rId30"/>
    <p:sldId id="391" r:id="rId31"/>
    <p:sldId id="392" r:id="rId32"/>
    <p:sldId id="282" r:id="rId33"/>
    <p:sldId id="283" r:id="rId34"/>
    <p:sldId id="284"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 id="306" r:id="rId56"/>
    <p:sldId id="307" r:id="rId57"/>
    <p:sldId id="308" r:id="rId58"/>
    <p:sldId id="309" r:id="rId59"/>
    <p:sldId id="310" r:id="rId60"/>
    <p:sldId id="311" r:id="rId61"/>
    <p:sldId id="312" r:id="rId62"/>
    <p:sldId id="313" r:id="rId63"/>
    <p:sldId id="314" r:id="rId64"/>
    <p:sldId id="315" r:id="rId65"/>
    <p:sldId id="316" r:id="rId66"/>
    <p:sldId id="317" r:id="rId67"/>
    <p:sldId id="318" r:id="rId68"/>
    <p:sldId id="319" r:id="rId69"/>
    <p:sldId id="320" r:id="rId70"/>
    <p:sldId id="321" r:id="rId71"/>
    <p:sldId id="322" r:id="rId72"/>
    <p:sldId id="323" r:id="rId73"/>
    <p:sldId id="324" r:id="rId74"/>
    <p:sldId id="325" r:id="rId75"/>
    <p:sldId id="326" r:id="rId76"/>
    <p:sldId id="328" r:id="rId77"/>
    <p:sldId id="329" r:id="rId78"/>
    <p:sldId id="327" r:id="rId79"/>
    <p:sldId id="330" r:id="rId80"/>
    <p:sldId id="331" r:id="rId81"/>
    <p:sldId id="332" r:id="rId82"/>
    <p:sldId id="333" r:id="rId83"/>
    <p:sldId id="334" r:id="rId84"/>
    <p:sldId id="335" r:id="rId85"/>
    <p:sldId id="336" r:id="rId86"/>
    <p:sldId id="337" r:id="rId87"/>
    <p:sldId id="338" r:id="rId88"/>
    <p:sldId id="339" r:id="rId89"/>
    <p:sldId id="340" r:id="rId90"/>
    <p:sldId id="341" r:id="rId91"/>
    <p:sldId id="342" r:id="rId92"/>
    <p:sldId id="343" r:id="rId93"/>
    <p:sldId id="344" r:id="rId94"/>
    <p:sldId id="345" r:id="rId95"/>
    <p:sldId id="346" r:id="rId96"/>
    <p:sldId id="347" r:id="rId97"/>
    <p:sldId id="348" r:id="rId98"/>
    <p:sldId id="349" r:id="rId99"/>
    <p:sldId id="350" r:id="rId100"/>
    <p:sldId id="351" r:id="rId101"/>
    <p:sldId id="352" r:id="rId102"/>
    <p:sldId id="353" r:id="rId103"/>
    <p:sldId id="354" r:id="rId104"/>
    <p:sldId id="355" r:id="rId105"/>
    <p:sldId id="356" r:id="rId106"/>
    <p:sldId id="357" r:id="rId107"/>
    <p:sldId id="358" r:id="rId108"/>
    <p:sldId id="393" r:id="rId109"/>
    <p:sldId id="359" r:id="rId110"/>
    <p:sldId id="360" r:id="rId111"/>
    <p:sldId id="361" r:id="rId112"/>
    <p:sldId id="362" r:id="rId113"/>
    <p:sldId id="363" r:id="rId114"/>
    <p:sldId id="394" r:id="rId115"/>
    <p:sldId id="364" r:id="rId116"/>
    <p:sldId id="365" r:id="rId117"/>
    <p:sldId id="366" r:id="rId118"/>
    <p:sldId id="367" r:id="rId119"/>
    <p:sldId id="368" r:id="rId120"/>
    <p:sldId id="369" r:id="rId121"/>
    <p:sldId id="370" r:id="rId122"/>
    <p:sldId id="371" r:id="rId123"/>
    <p:sldId id="372" r:id="rId124"/>
    <p:sldId id="373" r:id="rId125"/>
    <p:sldId id="374" r:id="rId126"/>
    <p:sldId id="375" r:id="rId127"/>
    <p:sldId id="376" r:id="rId128"/>
    <p:sldId id="377" r:id="rId129"/>
    <p:sldId id="378" r:id="rId130"/>
    <p:sldId id="379" r:id="rId131"/>
    <p:sldId id="380" r:id="rId132"/>
    <p:sldId id="381" r:id="rId133"/>
    <p:sldId id="382" r:id="rId134"/>
    <p:sldId id="384" r:id="rId135"/>
    <p:sldId id="383" r:id="rId136"/>
    <p:sldId id="385" r:id="rId137"/>
    <p:sldId id="386" r:id="rId138"/>
    <p:sldId id="387" r:id="rId139"/>
    <p:sldId id="388" r:id="rId140"/>
    <p:sldId id="389" r:id="rId141"/>
    <p:sldId id="395" r:id="rId142"/>
    <p:sldId id="397" r:id="rId143"/>
    <p:sldId id="398" r:id="rId144"/>
    <p:sldId id="399" r:id="rId145"/>
    <p:sldId id="400" r:id="rId146"/>
    <p:sldId id="401" r:id="rId147"/>
    <p:sldId id="396" r:id="rId148"/>
    <p:sldId id="402" r:id="rId149"/>
    <p:sldId id="403" r:id="rId150"/>
    <p:sldId id="404" r:id="rId151"/>
    <p:sldId id="405" r:id="rId152"/>
    <p:sldId id="406" r:id="rId153"/>
    <p:sldId id="407" r:id="rId154"/>
    <p:sldId id="408" r:id="rId155"/>
    <p:sldId id="409" r:id="rId156"/>
    <p:sldId id="410" r:id="rId157"/>
    <p:sldId id="411" r:id="rId158"/>
    <p:sldId id="412" r:id="rId159"/>
  </p:sldIdLst>
  <p:sldSz cx="9144000" cy="6858000" type="screen4x3"/>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102" y="-63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presProps" Target="pres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theme" Target="theme/theme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tableStyles" Target="tableStyle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14" name="Antraštė 13"/>
          <p:cNvSpPr>
            <a:spLocks noGrp="1"/>
          </p:cNvSpPr>
          <p:nvPr>
            <p:ph type="ctrTitle"/>
          </p:nvPr>
        </p:nvSpPr>
        <p:spPr>
          <a:xfrm>
            <a:off x="1432560" y="359898"/>
            <a:ext cx="7406640" cy="1472184"/>
          </a:xfrm>
        </p:spPr>
        <p:txBody>
          <a:bodyPr anchor="b"/>
          <a:lstStyle>
            <a:lvl1pPr algn="l">
              <a:defRPr/>
            </a:lvl1pPr>
            <a:extLst/>
          </a:lstStyle>
          <a:p>
            <a:r>
              <a:rPr kumimoji="0" lang="lt-LT" smtClean="0"/>
              <a:t>Spustelėję redag. ruoš. pavad. stilių</a:t>
            </a:r>
            <a:endParaRPr kumimoji="0" lang="en-US"/>
          </a:p>
        </p:txBody>
      </p:sp>
      <p:sp>
        <p:nvSpPr>
          <p:cNvPr id="22" name="Antrinis pavadinimas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lt-LT" smtClean="0"/>
              <a:t>Spustelėję redag. ruoš. paantrš. stilių</a:t>
            </a:r>
            <a:endParaRPr kumimoji="0" lang="en-US"/>
          </a:p>
        </p:txBody>
      </p:sp>
      <p:sp>
        <p:nvSpPr>
          <p:cNvPr id="7" name="Datos vietos rezervavimo ženklas 6"/>
          <p:cNvSpPr>
            <a:spLocks noGrp="1"/>
          </p:cNvSpPr>
          <p:nvPr>
            <p:ph type="dt" sz="half" idx="10"/>
          </p:nvPr>
        </p:nvSpPr>
        <p:spPr/>
        <p:txBody>
          <a:bodyPr/>
          <a:lstStyle>
            <a:extLst/>
          </a:lstStyle>
          <a:p>
            <a:fld id="{FDAE697C-A8F3-4823-8DCF-76F5CE12EB30}" type="datetimeFigureOut">
              <a:rPr lang="lt-LT" smtClean="0"/>
              <a:t>2020.7.02.</a:t>
            </a:fld>
            <a:endParaRPr lang="lt-LT"/>
          </a:p>
        </p:txBody>
      </p:sp>
      <p:sp>
        <p:nvSpPr>
          <p:cNvPr id="20" name="Poraštės vietos rezervavimo ženklas 19"/>
          <p:cNvSpPr>
            <a:spLocks noGrp="1"/>
          </p:cNvSpPr>
          <p:nvPr>
            <p:ph type="ftr" sz="quarter" idx="11"/>
          </p:nvPr>
        </p:nvSpPr>
        <p:spPr/>
        <p:txBody>
          <a:bodyPr/>
          <a:lstStyle>
            <a:extLst/>
          </a:lstStyle>
          <a:p>
            <a:endParaRPr lang="lt-LT"/>
          </a:p>
        </p:txBody>
      </p:sp>
      <p:sp>
        <p:nvSpPr>
          <p:cNvPr id="10" name="Skaidrės numerio vietos rezervavimo ženklas 9"/>
          <p:cNvSpPr>
            <a:spLocks noGrp="1"/>
          </p:cNvSpPr>
          <p:nvPr>
            <p:ph type="sldNum" sz="quarter" idx="12"/>
          </p:nvPr>
        </p:nvSpPr>
        <p:spPr/>
        <p:txBody>
          <a:bodyPr/>
          <a:lstStyle>
            <a:extLst/>
          </a:lstStyle>
          <a:p>
            <a:fld id="{85A156CA-0E09-4925-ABD2-64DC7C88E6BD}" type="slidenum">
              <a:rPr lang="lt-LT" smtClean="0"/>
              <a:t>‹#›</a:t>
            </a:fld>
            <a:endParaRPr lang="lt-LT"/>
          </a:p>
        </p:txBody>
      </p:sp>
      <p:sp>
        <p:nvSpPr>
          <p:cNvPr id="8" name="Ovalas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as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extLst/>
          </a:lstStyle>
          <a:p>
            <a:r>
              <a:rPr kumimoji="0" lang="lt-LT" smtClean="0"/>
              <a:t>Spustelėję redag. ruoš. pavad. stilių</a:t>
            </a:r>
            <a:endParaRPr kumimoji="0" lang="en-US"/>
          </a:p>
        </p:txBody>
      </p:sp>
      <p:sp>
        <p:nvSpPr>
          <p:cNvPr id="3" name="Vertikalaus teksto vietos rezervavimo ženklas 2"/>
          <p:cNvSpPr>
            <a:spLocks noGrp="1"/>
          </p:cNvSpPr>
          <p:nvPr>
            <p:ph type="body" orient="vert" idx="1"/>
          </p:nvPr>
        </p:nvSpPr>
        <p:spPr/>
        <p:txBody>
          <a:bodyPr vert="eaVert"/>
          <a:lstStyle>
            <a:extLst/>
          </a:lstStyle>
          <a:p>
            <a:pPr lvl="0" eaLnBrk="1" latinLnBrk="0" hangingPunct="1"/>
            <a:r>
              <a:rPr lang="lt-LT" smtClean="0"/>
              <a:t>Spustelėję redag. ruoš. teksto stilių</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4" name="Datos vietos rezervavimo ženklas 3"/>
          <p:cNvSpPr>
            <a:spLocks noGrp="1"/>
          </p:cNvSpPr>
          <p:nvPr>
            <p:ph type="dt" sz="half" idx="10"/>
          </p:nvPr>
        </p:nvSpPr>
        <p:spPr/>
        <p:txBody>
          <a:bodyPr/>
          <a:lstStyle>
            <a:extLst/>
          </a:lstStyle>
          <a:p>
            <a:fld id="{FDAE697C-A8F3-4823-8DCF-76F5CE12EB30}" type="datetimeFigureOut">
              <a:rPr lang="lt-LT" smtClean="0"/>
              <a:t>2020.7.02.</a:t>
            </a:fld>
            <a:endParaRPr lang="lt-LT"/>
          </a:p>
        </p:txBody>
      </p:sp>
      <p:sp>
        <p:nvSpPr>
          <p:cNvPr id="5" name="Poraštės vietos rezervavimo ženklas 4"/>
          <p:cNvSpPr>
            <a:spLocks noGrp="1"/>
          </p:cNvSpPr>
          <p:nvPr>
            <p:ph type="ftr" sz="quarter" idx="11"/>
          </p:nvPr>
        </p:nvSpPr>
        <p:spPr/>
        <p:txBody>
          <a:bodyPr/>
          <a:lstStyle>
            <a:extLst/>
          </a:lstStyle>
          <a:p>
            <a:endParaRPr lang="lt-LT"/>
          </a:p>
        </p:txBody>
      </p:sp>
      <p:sp>
        <p:nvSpPr>
          <p:cNvPr id="6" name="Skaidrės numerio vietos rezervavimo ženklas 5"/>
          <p:cNvSpPr>
            <a:spLocks noGrp="1"/>
          </p:cNvSpPr>
          <p:nvPr>
            <p:ph type="sldNum" sz="quarter" idx="12"/>
          </p:nvPr>
        </p:nvSpPr>
        <p:spPr/>
        <p:txBody>
          <a:bodyPr/>
          <a:lstStyle>
            <a:extLst/>
          </a:lstStyle>
          <a:p>
            <a:fld id="{85A156CA-0E09-4925-ABD2-64DC7C88E6BD}" type="slidenum">
              <a:rPr lang="lt-LT" smtClean="0"/>
              <a:t>‹#›</a:t>
            </a:fld>
            <a:endParaRPr lang="lt-L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6858000" y="274639"/>
            <a:ext cx="1828800" cy="5851525"/>
          </a:xfrm>
        </p:spPr>
        <p:txBody>
          <a:bodyPr vert="eaVert"/>
          <a:lstStyle>
            <a:extLst/>
          </a:lstStyle>
          <a:p>
            <a:r>
              <a:rPr kumimoji="0" lang="lt-LT" smtClean="0"/>
              <a:t>Spustelėję redag. ruoš. pavad. stilių</a:t>
            </a:r>
            <a:endParaRPr kumimoji="0" lang="en-US"/>
          </a:p>
        </p:txBody>
      </p:sp>
      <p:sp>
        <p:nvSpPr>
          <p:cNvPr id="3" name="Vertikalaus teksto vietos rezervavimo ženklas 2"/>
          <p:cNvSpPr>
            <a:spLocks noGrp="1"/>
          </p:cNvSpPr>
          <p:nvPr>
            <p:ph type="body" orient="vert" idx="1"/>
          </p:nvPr>
        </p:nvSpPr>
        <p:spPr>
          <a:xfrm>
            <a:off x="1143000" y="274640"/>
            <a:ext cx="5562600" cy="5851525"/>
          </a:xfrm>
        </p:spPr>
        <p:txBody>
          <a:bodyPr vert="eaVert"/>
          <a:lstStyle>
            <a:extLst/>
          </a:lstStyle>
          <a:p>
            <a:pPr lvl="0" eaLnBrk="1" latinLnBrk="0" hangingPunct="1"/>
            <a:r>
              <a:rPr lang="lt-LT" smtClean="0"/>
              <a:t>Spustelėję redag. ruoš. teksto stilių</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4" name="Datos vietos rezervavimo ženklas 3"/>
          <p:cNvSpPr>
            <a:spLocks noGrp="1"/>
          </p:cNvSpPr>
          <p:nvPr>
            <p:ph type="dt" sz="half" idx="10"/>
          </p:nvPr>
        </p:nvSpPr>
        <p:spPr/>
        <p:txBody>
          <a:bodyPr/>
          <a:lstStyle>
            <a:extLst/>
          </a:lstStyle>
          <a:p>
            <a:fld id="{FDAE697C-A8F3-4823-8DCF-76F5CE12EB30}" type="datetimeFigureOut">
              <a:rPr lang="lt-LT" smtClean="0"/>
              <a:t>2020.7.02.</a:t>
            </a:fld>
            <a:endParaRPr lang="lt-LT"/>
          </a:p>
        </p:txBody>
      </p:sp>
      <p:sp>
        <p:nvSpPr>
          <p:cNvPr id="5" name="Poraštės vietos rezervavimo ženklas 4"/>
          <p:cNvSpPr>
            <a:spLocks noGrp="1"/>
          </p:cNvSpPr>
          <p:nvPr>
            <p:ph type="ftr" sz="quarter" idx="11"/>
          </p:nvPr>
        </p:nvSpPr>
        <p:spPr/>
        <p:txBody>
          <a:bodyPr/>
          <a:lstStyle>
            <a:extLst/>
          </a:lstStyle>
          <a:p>
            <a:endParaRPr lang="lt-LT"/>
          </a:p>
        </p:txBody>
      </p:sp>
      <p:sp>
        <p:nvSpPr>
          <p:cNvPr id="6" name="Skaidrės numerio vietos rezervavimo ženklas 5"/>
          <p:cNvSpPr>
            <a:spLocks noGrp="1"/>
          </p:cNvSpPr>
          <p:nvPr>
            <p:ph type="sldNum" sz="quarter" idx="12"/>
          </p:nvPr>
        </p:nvSpPr>
        <p:spPr/>
        <p:txBody>
          <a:bodyPr/>
          <a:lstStyle>
            <a:extLst/>
          </a:lstStyle>
          <a:p>
            <a:fld id="{85A156CA-0E09-4925-ABD2-64DC7C88E6BD}" type="slidenum">
              <a:rPr lang="lt-LT" smtClean="0"/>
              <a:t>‹#›</a:t>
            </a:fld>
            <a:endParaRPr lang="lt-L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extLst/>
          </a:lstStyle>
          <a:p>
            <a:r>
              <a:rPr kumimoji="0" lang="lt-LT" smtClean="0"/>
              <a:t>Spustelėję redag. ruoš. pavad. stilių</a:t>
            </a:r>
            <a:endParaRPr kumimoji="0" lang="en-US"/>
          </a:p>
        </p:txBody>
      </p:sp>
      <p:sp>
        <p:nvSpPr>
          <p:cNvPr id="3" name="Turinio vietos rezervavimo ženklas 2"/>
          <p:cNvSpPr>
            <a:spLocks noGrp="1"/>
          </p:cNvSpPr>
          <p:nvPr>
            <p:ph idx="1"/>
          </p:nvPr>
        </p:nvSpPr>
        <p:spPr/>
        <p:txBody>
          <a:bodyPr/>
          <a:lstStyle>
            <a:extLst/>
          </a:lstStyle>
          <a:p>
            <a:pPr lvl="0" eaLnBrk="1" latinLnBrk="0" hangingPunct="1"/>
            <a:r>
              <a:rPr lang="lt-LT" smtClean="0"/>
              <a:t>Spustelėję redag. ruoš. teksto stilių</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4" name="Datos vietos rezervavimo ženklas 3"/>
          <p:cNvSpPr>
            <a:spLocks noGrp="1"/>
          </p:cNvSpPr>
          <p:nvPr>
            <p:ph type="dt" sz="half" idx="10"/>
          </p:nvPr>
        </p:nvSpPr>
        <p:spPr/>
        <p:txBody>
          <a:bodyPr/>
          <a:lstStyle>
            <a:extLst/>
          </a:lstStyle>
          <a:p>
            <a:fld id="{FDAE697C-A8F3-4823-8DCF-76F5CE12EB30}" type="datetimeFigureOut">
              <a:rPr lang="lt-LT" smtClean="0"/>
              <a:t>2020.7.02.</a:t>
            </a:fld>
            <a:endParaRPr lang="lt-LT"/>
          </a:p>
        </p:txBody>
      </p:sp>
      <p:sp>
        <p:nvSpPr>
          <p:cNvPr id="5" name="Poraštės vietos rezervavimo ženklas 4"/>
          <p:cNvSpPr>
            <a:spLocks noGrp="1"/>
          </p:cNvSpPr>
          <p:nvPr>
            <p:ph type="ftr" sz="quarter" idx="11"/>
          </p:nvPr>
        </p:nvSpPr>
        <p:spPr/>
        <p:txBody>
          <a:bodyPr/>
          <a:lstStyle>
            <a:extLst/>
          </a:lstStyle>
          <a:p>
            <a:endParaRPr lang="lt-LT"/>
          </a:p>
        </p:txBody>
      </p:sp>
      <p:sp>
        <p:nvSpPr>
          <p:cNvPr id="6" name="Skaidrės numerio vietos rezervavimo ženklas 5"/>
          <p:cNvSpPr>
            <a:spLocks noGrp="1"/>
          </p:cNvSpPr>
          <p:nvPr>
            <p:ph type="sldNum" sz="quarter" idx="12"/>
          </p:nvPr>
        </p:nvSpPr>
        <p:spPr/>
        <p:txBody>
          <a:bodyPr/>
          <a:lstStyle>
            <a:extLst/>
          </a:lstStyle>
          <a:p>
            <a:fld id="{85A156CA-0E09-4925-ABD2-64DC7C88E6BD}" type="slidenum">
              <a:rPr lang="lt-LT" smtClean="0"/>
              <a:t>‹#›</a:t>
            </a:fld>
            <a:endParaRPr lang="lt-L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kcijos antraštė">
    <p:spTree>
      <p:nvGrpSpPr>
        <p:cNvPr id="1" name=""/>
        <p:cNvGrpSpPr/>
        <p:nvPr/>
      </p:nvGrpSpPr>
      <p:grpSpPr>
        <a:xfrm>
          <a:off x="0" y="0"/>
          <a:ext cx="0" cy="0"/>
          <a:chOff x="0" y="0"/>
          <a:chExt cx="0" cy="0"/>
        </a:xfrm>
      </p:grpSpPr>
      <p:sp>
        <p:nvSpPr>
          <p:cNvPr id="7" name="Stačiakampis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Antraštė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lt-LT" smtClean="0"/>
              <a:t>Spustelėję redag. ruoš. pavad. stilių</a:t>
            </a:r>
            <a:endParaRPr kumimoji="0" lang="en-US"/>
          </a:p>
        </p:txBody>
      </p:sp>
      <p:sp>
        <p:nvSpPr>
          <p:cNvPr id="3" name="Teksto vietos rezervavimo ženklas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lt-LT" smtClean="0"/>
              <a:t>Spustelėję redag. ruoš. teksto stilių</a:t>
            </a:r>
          </a:p>
        </p:txBody>
      </p:sp>
      <p:sp>
        <p:nvSpPr>
          <p:cNvPr id="4" name="Datos vietos rezervavimo ženklas 3"/>
          <p:cNvSpPr>
            <a:spLocks noGrp="1"/>
          </p:cNvSpPr>
          <p:nvPr>
            <p:ph type="dt" sz="half" idx="10"/>
          </p:nvPr>
        </p:nvSpPr>
        <p:spPr/>
        <p:txBody>
          <a:bodyPr/>
          <a:lstStyle>
            <a:extLst/>
          </a:lstStyle>
          <a:p>
            <a:fld id="{FDAE697C-A8F3-4823-8DCF-76F5CE12EB30}" type="datetimeFigureOut">
              <a:rPr lang="lt-LT" smtClean="0"/>
              <a:t>2020.7.02.</a:t>
            </a:fld>
            <a:endParaRPr lang="lt-LT"/>
          </a:p>
        </p:txBody>
      </p:sp>
      <p:sp>
        <p:nvSpPr>
          <p:cNvPr id="5" name="Poraštės vietos rezervavimo ženklas 4"/>
          <p:cNvSpPr>
            <a:spLocks noGrp="1"/>
          </p:cNvSpPr>
          <p:nvPr>
            <p:ph type="ftr" sz="quarter" idx="11"/>
          </p:nvPr>
        </p:nvSpPr>
        <p:spPr/>
        <p:txBody>
          <a:bodyPr/>
          <a:lstStyle>
            <a:extLst/>
          </a:lstStyle>
          <a:p>
            <a:endParaRPr lang="lt-LT"/>
          </a:p>
        </p:txBody>
      </p:sp>
      <p:sp>
        <p:nvSpPr>
          <p:cNvPr id="6" name="Skaidrės numerio vietos rezervavimo ženklas 5"/>
          <p:cNvSpPr>
            <a:spLocks noGrp="1"/>
          </p:cNvSpPr>
          <p:nvPr>
            <p:ph type="sldNum" sz="quarter" idx="12"/>
          </p:nvPr>
        </p:nvSpPr>
        <p:spPr/>
        <p:txBody>
          <a:bodyPr/>
          <a:lstStyle>
            <a:extLst/>
          </a:lstStyle>
          <a:p>
            <a:fld id="{85A156CA-0E09-4925-ABD2-64DC7C88E6BD}" type="slidenum">
              <a:rPr lang="lt-LT" smtClean="0"/>
              <a:t>‹#›</a:t>
            </a:fld>
            <a:endParaRPr lang="lt-LT"/>
          </a:p>
        </p:txBody>
      </p:sp>
      <p:sp>
        <p:nvSpPr>
          <p:cNvPr id="10" name="Stačiakampis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as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as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Antraštė 1"/>
          <p:cNvSpPr>
            <a:spLocks noGrp="1"/>
          </p:cNvSpPr>
          <p:nvPr>
            <p:ph type="title"/>
          </p:nvPr>
        </p:nvSpPr>
        <p:spPr>
          <a:xfrm>
            <a:off x="1435608" y="274320"/>
            <a:ext cx="7498080" cy="1143000"/>
          </a:xfrm>
        </p:spPr>
        <p:txBody>
          <a:bodyPr/>
          <a:lstStyle>
            <a:extLst/>
          </a:lstStyle>
          <a:p>
            <a:r>
              <a:rPr kumimoji="0" lang="lt-LT" smtClean="0"/>
              <a:t>Spustelėję redag. ruoš. pavad. stilių</a:t>
            </a:r>
            <a:endParaRPr kumimoji="0" lang="en-US"/>
          </a:p>
        </p:txBody>
      </p:sp>
      <p:sp>
        <p:nvSpPr>
          <p:cNvPr id="3" name="Turinio vietos rezervavimo ženklas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lt-LT" smtClean="0"/>
              <a:t>Spustelėję redag. ruoš. teksto stilių</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4" name="Turinio vietos rezervavimo ženklas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lt-LT" smtClean="0"/>
              <a:t>Spustelėję redag. ruoš. teksto stilių</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5" name="Datos vietos rezervavimo ženklas 4"/>
          <p:cNvSpPr>
            <a:spLocks noGrp="1"/>
          </p:cNvSpPr>
          <p:nvPr>
            <p:ph type="dt" sz="half" idx="10"/>
          </p:nvPr>
        </p:nvSpPr>
        <p:spPr/>
        <p:txBody>
          <a:bodyPr/>
          <a:lstStyle>
            <a:extLst/>
          </a:lstStyle>
          <a:p>
            <a:fld id="{FDAE697C-A8F3-4823-8DCF-76F5CE12EB30}" type="datetimeFigureOut">
              <a:rPr lang="lt-LT" smtClean="0"/>
              <a:t>2020.7.02.</a:t>
            </a:fld>
            <a:endParaRPr lang="lt-LT"/>
          </a:p>
        </p:txBody>
      </p:sp>
      <p:sp>
        <p:nvSpPr>
          <p:cNvPr id="6" name="Poraštės vietos rezervavimo ženklas 5"/>
          <p:cNvSpPr>
            <a:spLocks noGrp="1"/>
          </p:cNvSpPr>
          <p:nvPr>
            <p:ph type="ftr" sz="quarter" idx="11"/>
          </p:nvPr>
        </p:nvSpPr>
        <p:spPr/>
        <p:txBody>
          <a:bodyPr/>
          <a:lstStyle>
            <a:extLst/>
          </a:lstStyle>
          <a:p>
            <a:endParaRPr lang="lt-LT"/>
          </a:p>
        </p:txBody>
      </p:sp>
      <p:sp>
        <p:nvSpPr>
          <p:cNvPr id="7" name="Skaidrės numerio vietos rezervavimo ženklas 6"/>
          <p:cNvSpPr>
            <a:spLocks noGrp="1"/>
          </p:cNvSpPr>
          <p:nvPr>
            <p:ph type="sldNum" sz="quarter" idx="12"/>
          </p:nvPr>
        </p:nvSpPr>
        <p:spPr/>
        <p:txBody>
          <a:bodyPr/>
          <a:lstStyle>
            <a:extLst/>
          </a:lstStyle>
          <a:p>
            <a:fld id="{85A156CA-0E09-4925-ABD2-64DC7C88E6BD}" type="slidenum">
              <a:rPr lang="lt-LT" smtClean="0"/>
              <a:t>‹#›</a:t>
            </a:fld>
            <a:endParaRPr lang="lt-L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Lyginimas">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lt-LT" smtClean="0"/>
              <a:t>Spustelėję redag. ruoš. pavad. stilių</a:t>
            </a:r>
            <a:endParaRPr kumimoji="0" lang="en-US"/>
          </a:p>
        </p:txBody>
      </p:sp>
      <p:sp>
        <p:nvSpPr>
          <p:cNvPr id="3" name="Teksto vietos rezervavimo ženklas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lt-LT" smtClean="0"/>
              <a:t>Spustelėję redag. ruoš. teksto stilių</a:t>
            </a:r>
          </a:p>
        </p:txBody>
      </p:sp>
      <p:sp>
        <p:nvSpPr>
          <p:cNvPr id="4" name="Teksto vietos rezervavimo ženklas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lt-LT" smtClean="0"/>
              <a:t>Spustelėję redag. ruoš. teksto stilių</a:t>
            </a:r>
          </a:p>
        </p:txBody>
      </p:sp>
      <p:sp>
        <p:nvSpPr>
          <p:cNvPr id="5" name="Turinio vietos rezervavimo ženklas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lt-LT" smtClean="0"/>
              <a:t>Spustelėję redag. ruoš. teksto stilių</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6" name="Turinio vietos rezervavimo ženklas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lt-LT" smtClean="0"/>
              <a:t>Spustelėję redag. ruoš. teksto stilių</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7" name="Datos vietos rezervavimo ženklas 6"/>
          <p:cNvSpPr>
            <a:spLocks noGrp="1"/>
          </p:cNvSpPr>
          <p:nvPr>
            <p:ph type="dt" sz="half" idx="10"/>
          </p:nvPr>
        </p:nvSpPr>
        <p:spPr/>
        <p:txBody>
          <a:bodyPr/>
          <a:lstStyle>
            <a:extLst/>
          </a:lstStyle>
          <a:p>
            <a:fld id="{FDAE697C-A8F3-4823-8DCF-76F5CE12EB30}" type="datetimeFigureOut">
              <a:rPr lang="lt-LT" smtClean="0"/>
              <a:t>2020.7.02.</a:t>
            </a:fld>
            <a:endParaRPr lang="lt-LT"/>
          </a:p>
        </p:txBody>
      </p:sp>
      <p:sp>
        <p:nvSpPr>
          <p:cNvPr id="8" name="Poraštės vietos rezervavimo ženklas 7"/>
          <p:cNvSpPr>
            <a:spLocks noGrp="1"/>
          </p:cNvSpPr>
          <p:nvPr>
            <p:ph type="ftr" sz="quarter" idx="11"/>
          </p:nvPr>
        </p:nvSpPr>
        <p:spPr/>
        <p:txBody>
          <a:bodyPr/>
          <a:lstStyle>
            <a:extLst/>
          </a:lstStyle>
          <a:p>
            <a:endParaRPr lang="lt-LT"/>
          </a:p>
        </p:txBody>
      </p:sp>
      <p:sp>
        <p:nvSpPr>
          <p:cNvPr id="9" name="Skaidrės numerio vietos rezervavimo ženklas 8"/>
          <p:cNvSpPr>
            <a:spLocks noGrp="1"/>
          </p:cNvSpPr>
          <p:nvPr>
            <p:ph type="sldNum" sz="quarter" idx="12"/>
          </p:nvPr>
        </p:nvSpPr>
        <p:spPr/>
        <p:txBody>
          <a:bodyPr/>
          <a:lstStyle>
            <a:extLst/>
          </a:lstStyle>
          <a:p>
            <a:fld id="{85A156CA-0E09-4925-ABD2-64DC7C88E6BD}" type="slidenum">
              <a:rPr lang="lt-LT" smtClean="0"/>
              <a:t>‹#›</a:t>
            </a:fld>
            <a:endParaRPr lang="lt-L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Antraštė 1"/>
          <p:cNvSpPr>
            <a:spLocks noGrp="1"/>
          </p:cNvSpPr>
          <p:nvPr>
            <p:ph type="title"/>
          </p:nvPr>
        </p:nvSpPr>
        <p:spPr>
          <a:xfrm>
            <a:off x="1435608" y="274320"/>
            <a:ext cx="7498080" cy="1143000"/>
          </a:xfrm>
        </p:spPr>
        <p:txBody>
          <a:bodyPr anchor="ctr"/>
          <a:lstStyle>
            <a:extLst/>
          </a:lstStyle>
          <a:p>
            <a:r>
              <a:rPr kumimoji="0" lang="lt-LT" smtClean="0"/>
              <a:t>Spustelėję redag. ruoš. pavad. stilių</a:t>
            </a:r>
            <a:endParaRPr kumimoji="0" lang="en-US"/>
          </a:p>
        </p:txBody>
      </p:sp>
      <p:sp>
        <p:nvSpPr>
          <p:cNvPr id="3" name="Datos vietos rezervavimo ženklas 2"/>
          <p:cNvSpPr>
            <a:spLocks noGrp="1"/>
          </p:cNvSpPr>
          <p:nvPr>
            <p:ph type="dt" sz="half" idx="10"/>
          </p:nvPr>
        </p:nvSpPr>
        <p:spPr/>
        <p:txBody>
          <a:bodyPr/>
          <a:lstStyle>
            <a:extLst/>
          </a:lstStyle>
          <a:p>
            <a:fld id="{FDAE697C-A8F3-4823-8DCF-76F5CE12EB30}" type="datetimeFigureOut">
              <a:rPr lang="lt-LT" smtClean="0"/>
              <a:t>2020.7.02.</a:t>
            </a:fld>
            <a:endParaRPr lang="lt-LT"/>
          </a:p>
        </p:txBody>
      </p:sp>
      <p:sp>
        <p:nvSpPr>
          <p:cNvPr id="4" name="Poraštės vietos rezervavimo ženklas 3"/>
          <p:cNvSpPr>
            <a:spLocks noGrp="1"/>
          </p:cNvSpPr>
          <p:nvPr>
            <p:ph type="ftr" sz="quarter" idx="11"/>
          </p:nvPr>
        </p:nvSpPr>
        <p:spPr/>
        <p:txBody>
          <a:bodyPr/>
          <a:lstStyle>
            <a:extLst/>
          </a:lstStyle>
          <a:p>
            <a:endParaRPr lang="lt-LT"/>
          </a:p>
        </p:txBody>
      </p:sp>
      <p:sp>
        <p:nvSpPr>
          <p:cNvPr id="5" name="Skaidrės numerio vietos rezervavimo ženklas 4"/>
          <p:cNvSpPr>
            <a:spLocks noGrp="1"/>
          </p:cNvSpPr>
          <p:nvPr>
            <p:ph type="sldNum" sz="quarter" idx="12"/>
          </p:nvPr>
        </p:nvSpPr>
        <p:spPr/>
        <p:txBody>
          <a:bodyPr/>
          <a:lstStyle>
            <a:extLst/>
          </a:lstStyle>
          <a:p>
            <a:fld id="{85A156CA-0E09-4925-ABD2-64DC7C88E6BD}" type="slidenum">
              <a:rPr lang="lt-LT" smtClean="0"/>
              <a:t>‹#›</a:t>
            </a:fld>
            <a:endParaRPr lang="lt-L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uščia">
    <p:spTree>
      <p:nvGrpSpPr>
        <p:cNvPr id="1" name=""/>
        <p:cNvGrpSpPr/>
        <p:nvPr/>
      </p:nvGrpSpPr>
      <p:grpSpPr>
        <a:xfrm>
          <a:off x="0" y="0"/>
          <a:ext cx="0" cy="0"/>
          <a:chOff x="0" y="0"/>
          <a:chExt cx="0" cy="0"/>
        </a:xfrm>
      </p:grpSpPr>
      <p:sp>
        <p:nvSpPr>
          <p:cNvPr id="5" name="Stačiakampis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os vietos rezervavimo ženklas 1"/>
          <p:cNvSpPr>
            <a:spLocks noGrp="1"/>
          </p:cNvSpPr>
          <p:nvPr>
            <p:ph type="dt" sz="half" idx="10"/>
          </p:nvPr>
        </p:nvSpPr>
        <p:spPr/>
        <p:txBody>
          <a:bodyPr/>
          <a:lstStyle>
            <a:extLst/>
          </a:lstStyle>
          <a:p>
            <a:fld id="{FDAE697C-A8F3-4823-8DCF-76F5CE12EB30}" type="datetimeFigureOut">
              <a:rPr lang="lt-LT" smtClean="0"/>
              <a:t>2020.7.02.</a:t>
            </a:fld>
            <a:endParaRPr lang="lt-LT"/>
          </a:p>
        </p:txBody>
      </p:sp>
      <p:sp>
        <p:nvSpPr>
          <p:cNvPr id="3" name="Poraštės vietos rezervavimo ženklas 2"/>
          <p:cNvSpPr>
            <a:spLocks noGrp="1"/>
          </p:cNvSpPr>
          <p:nvPr>
            <p:ph type="ftr" sz="quarter" idx="11"/>
          </p:nvPr>
        </p:nvSpPr>
        <p:spPr/>
        <p:txBody>
          <a:bodyPr/>
          <a:lstStyle>
            <a:extLst/>
          </a:lstStyle>
          <a:p>
            <a:endParaRPr lang="lt-LT"/>
          </a:p>
        </p:txBody>
      </p:sp>
      <p:sp>
        <p:nvSpPr>
          <p:cNvPr id="4" name="Skaidrės numerio vietos rezervavimo ženklas 3"/>
          <p:cNvSpPr>
            <a:spLocks noGrp="1"/>
          </p:cNvSpPr>
          <p:nvPr>
            <p:ph type="sldNum" sz="quarter" idx="12"/>
          </p:nvPr>
        </p:nvSpPr>
        <p:spPr/>
        <p:txBody>
          <a:bodyPr/>
          <a:lstStyle>
            <a:extLst/>
          </a:lstStyle>
          <a:p>
            <a:fld id="{85A156CA-0E09-4925-ABD2-64DC7C88E6BD}" type="slidenum">
              <a:rPr lang="lt-LT" smtClean="0"/>
              <a:t>‹#›</a:t>
            </a:fld>
            <a:endParaRPr lang="lt-LT"/>
          </a:p>
        </p:txBody>
      </p:sp>
      <p:sp>
        <p:nvSpPr>
          <p:cNvPr id="6" name="Stačiakampis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Turiny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lt-LT" smtClean="0"/>
              <a:t>Spustelėję redag. ruoš. pavad. stilių</a:t>
            </a:r>
            <a:endParaRPr kumimoji="0" lang="en-US"/>
          </a:p>
        </p:txBody>
      </p:sp>
      <p:sp>
        <p:nvSpPr>
          <p:cNvPr id="3" name="Teksto vietos rezervavimo ženklas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lt-LT" smtClean="0"/>
              <a:t>Spustelėję redag. ruoš. teksto stilių</a:t>
            </a:r>
          </a:p>
        </p:txBody>
      </p:sp>
      <p:sp>
        <p:nvSpPr>
          <p:cNvPr id="4" name="Turinio vietos rezervavimo ženklas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lt-LT" smtClean="0"/>
              <a:t>Spustelėję redag. ruoš. teksto stilių</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5" name="Datos vietos rezervavimo ženklas 4"/>
          <p:cNvSpPr>
            <a:spLocks noGrp="1"/>
          </p:cNvSpPr>
          <p:nvPr>
            <p:ph type="dt" sz="half" idx="10"/>
          </p:nvPr>
        </p:nvSpPr>
        <p:spPr/>
        <p:txBody>
          <a:bodyPr/>
          <a:lstStyle>
            <a:extLst/>
          </a:lstStyle>
          <a:p>
            <a:fld id="{FDAE697C-A8F3-4823-8DCF-76F5CE12EB30}" type="datetimeFigureOut">
              <a:rPr lang="lt-LT" smtClean="0"/>
              <a:t>2020.7.02.</a:t>
            </a:fld>
            <a:endParaRPr lang="lt-LT"/>
          </a:p>
        </p:txBody>
      </p:sp>
      <p:sp>
        <p:nvSpPr>
          <p:cNvPr id="6" name="Poraštės vietos rezervavimo ženklas 5"/>
          <p:cNvSpPr>
            <a:spLocks noGrp="1"/>
          </p:cNvSpPr>
          <p:nvPr>
            <p:ph type="ftr" sz="quarter" idx="11"/>
          </p:nvPr>
        </p:nvSpPr>
        <p:spPr/>
        <p:txBody>
          <a:bodyPr/>
          <a:lstStyle>
            <a:extLst/>
          </a:lstStyle>
          <a:p>
            <a:endParaRPr lang="lt-LT"/>
          </a:p>
        </p:txBody>
      </p:sp>
      <p:sp>
        <p:nvSpPr>
          <p:cNvPr id="7" name="Skaidrės numerio vietos rezervavimo ženklas 6"/>
          <p:cNvSpPr>
            <a:spLocks noGrp="1"/>
          </p:cNvSpPr>
          <p:nvPr>
            <p:ph type="sldNum" sz="quarter" idx="12"/>
          </p:nvPr>
        </p:nvSpPr>
        <p:spPr/>
        <p:txBody>
          <a:bodyPr/>
          <a:lstStyle>
            <a:extLst/>
          </a:lstStyle>
          <a:p>
            <a:fld id="{85A156CA-0E09-4925-ABD2-64DC7C88E6BD}" type="slidenum">
              <a:rPr lang="lt-LT" smtClean="0"/>
              <a:t>‹#›</a:t>
            </a:fld>
            <a:endParaRPr lang="lt-L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aveikslėli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lt-LT" smtClean="0"/>
              <a:t>Spustelėję redag. ruoš. pavad. stilių</a:t>
            </a:r>
            <a:endParaRPr kumimoji="0" lang="en-US"/>
          </a:p>
        </p:txBody>
      </p:sp>
      <p:sp>
        <p:nvSpPr>
          <p:cNvPr id="5" name="Datos vietos rezervavimo ženklas 4"/>
          <p:cNvSpPr>
            <a:spLocks noGrp="1"/>
          </p:cNvSpPr>
          <p:nvPr>
            <p:ph type="dt" sz="half" idx="10"/>
          </p:nvPr>
        </p:nvSpPr>
        <p:spPr/>
        <p:txBody>
          <a:bodyPr/>
          <a:lstStyle>
            <a:extLst/>
          </a:lstStyle>
          <a:p>
            <a:fld id="{FDAE697C-A8F3-4823-8DCF-76F5CE12EB30}" type="datetimeFigureOut">
              <a:rPr lang="lt-LT" smtClean="0"/>
              <a:t>2020.7.02.</a:t>
            </a:fld>
            <a:endParaRPr lang="lt-LT"/>
          </a:p>
        </p:txBody>
      </p:sp>
      <p:sp>
        <p:nvSpPr>
          <p:cNvPr id="6" name="Poraštės vietos rezervavimo ženklas 5"/>
          <p:cNvSpPr>
            <a:spLocks noGrp="1"/>
          </p:cNvSpPr>
          <p:nvPr>
            <p:ph type="ftr" sz="quarter" idx="11"/>
          </p:nvPr>
        </p:nvSpPr>
        <p:spPr/>
        <p:txBody>
          <a:bodyPr/>
          <a:lstStyle>
            <a:extLst/>
          </a:lstStyle>
          <a:p>
            <a:endParaRPr lang="lt-LT"/>
          </a:p>
        </p:txBody>
      </p:sp>
      <p:sp>
        <p:nvSpPr>
          <p:cNvPr id="7" name="Skaidrės numerio vietos rezervavimo ženklas 6"/>
          <p:cNvSpPr>
            <a:spLocks noGrp="1"/>
          </p:cNvSpPr>
          <p:nvPr>
            <p:ph type="sldNum" sz="quarter" idx="12"/>
          </p:nvPr>
        </p:nvSpPr>
        <p:spPr/>
        <p:txBody>
          <a:bodyPr/>
          <a:lstStyle>
            <a:extLst/>
          </a:lstStyle>
          <a:p>
            <a:fld id="{85A156CA-0E09-4925-ABD2-64DC7C88E6BD}" type="slidenum">
              <a:rPr lang="lt-LT" smtClean="0"/>
              <a:t>‹#›</a:t>
            </a:fld>
            <a:endParaRPr lang="lt-LT"/>
          </a:p>
        </p:txBody>
      </p:sp>
      <p:sp>
        <p:nvSpPr>
          <p:cNvPr id="8" name="Stačiakampis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aveikslėlio vietos rezervavimo ženklas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lt-LT" smtClean="0"/>
              <a:t>Spustelėkite piktogr. norėdami įtraukti pav.</a:t>
            </a:r>
            <a:endParaRPr kumimoji="0" lang="en-US" dirty="0"/>
          </a:p>
        </p:txBody>
      </p:sp>
      <p:sp>
        <p:nvSpPr>
          <p:cNvPr id="9" name="Struktūrinė schema: procesa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Struktūrinė schema: procesa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ksto vietos rezervavimo ženklas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lt-LT" smtClean="0"/>
              <a:t>Spustelėję redag. ruoš. teksto stilių</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kritulinė diagrama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as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Žiedas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Stačiakampis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Pavadinimo vietos rezervavimo ženklas 4"/>
          <p:cNvSpPr>
            <a:spLocks noGrp="1"/>
          </p:cNvSpPr>
          <p:nvPr>
            <p:ph type="title"/>
          </p:nvPr>
        </p:nvSpPr>
        <p:spPr>
          <a:xfrm>
            <a:off x="1435608" y="274638"/>
            <a:ext cx="7498080" cy="1143000"/>
          </a:xfrm>
          <a:prstGeom prst="rect">
            <a:avLst/>
          </a:prstGeom>
        </p:spPr>
        <p:txBody>
          <a:bodyPr anchor="ctr">
            <a:normAutofit/>
          </a:bodyPr>
          <a:lstStyle>
            <a:extLst/>
          </a:lstStyle>
          <a:p>
            <a:r>
              <a:rPr kumimoji="0" lang="lt-LT" smtClean="0"/>
              <a:t>Spustelėję redag. ruoš. pavad. stilių</a:t>
            </a:r>
            <a:endParaRPr kumimoji="0" lang="en-US"/>
          </a:p>
        </p:txBody>
      </p:sp>
      <p:sp>
        <p:nvSpPr>
          <p:cNvPr id="9" name="Teksto vietos rezervavimo ženklas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lt-LT" smtClean="0"/>
              <a:t>Spustelėję redag. ruoš. teksto stilių</a:t>
            </a:r>
          </a:p>
          <a:p>
            <a:pPr lvl="1" eaLnBrk="1" latinLnBrk="0" hangingPunct="1"/>
            <a:r>
              <a:rPr kumimoji="0" lang="lt-LT" smtClean="0"/>
              <a:t>Antras lygmuo</a:t>
            </a:r>
          </a:p>
          <a:p>
            <a:pPr lvl="2" eaLnBrk="1" latinLnBrk="0" hangingPunct="1"/>
            <a:r>
              <a:rPr kumimoji="0" lang="lt-LT" smtClean="0"/>
              <a:t>Trečias lygmuo</a:t>
            </a:r>
          </a:p>
          <a:p>
            <a:pPr lvl="3" eaLnBrk="1" latinLnBrk="0" hangingPunct="1"/>
            <a:r>
              <a:rPr kumimoji="0" lang="lt-LT" smtClean="0"/>
              <a:t>Ketvirtas lygmuo</a:t>
            </a:r>
          </a:p>
          <a:p>
            <a:pPr lvl="4" eaLnBrk="1" latinLnBrk="0" hangingPunct="1"/>
            <a:r>
              <a:rPr kumimoji="0" lang="lt-LT" smtClean="0"/>
              <a:t>Penktas lygmuo</a:t>
            </a:r>
            <a:endParaRPr kumimoji="0" lang="en-US"/>
          </a:p>
        </p:txBody>
      </p:sp>
      <p:sp>
        <p:nvSpPr>
          <p:cNvPr id="24" name="Datos vietos rezervavimo ženklas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DAE697C-A8F3-4823-8DCF-76F5CE12EB30}" type="datetimeFigureOut">
              <a:rPr lang="lt-LT" smtClean="0"/>
              <a:t>2020.7.02.</a:t>
            </a:fld>
            <a:endParaRPr lang="lt-LT"/>
          </a:p>
        </p:txBody>
      </p:sp>
      <p:sp>
        <p:nvSpPr>
          <p:cNvPr id="10" name="Poraštės vietos rezervavimo ženklas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lt-LT"/>
          </a:p>
        </p:txBody>
      </p:sp>
      <p:sp>
        <p:nvSpPr>
          <p:cNvPr id="22" name="Skaidrės numerio vietos rezervavimo ženklas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5A156CA-0E09-4925-ABD2-64DC7C88E6BD}" type="slidenum">
              <a:rPr lang="lt-LT" smtClean="0"/>
              <a:t>‹#›</a:t>
            </a:fld>
            <a:endParaRPr lang="lt-LT"/>
          </a:p>
        </p:txBody>
      </p:sp>
      <p:sp>
        <p:nvSpPr>
          <p:cNvPr id="15" name="Stačiakampis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ctrTitle"/>
          </p:nvPr>
        </p:nvSpPr>
        <p:spPr>
          <a:xfrm>
            <a:off x="755576" y="2564904"/>
            <a:ext cx="7772400" cy="1829761"/>
          </a:xfrm>
        </p:spPr>
        <p:txBody>
          <a:bodyPr>
            <a:normAutofit fontScale="90000"/>
          </a:bodyPr>
          <a:lstStyle/>
          <a:p>
            <a:r>
              <a:rPr lang="lt-LT" b="1" dirty="0" smtClean="0"/>
              <a:t>OIRA</a:t>
            </a:r>
            <a:r>
              <a:rPr lang="lt-LT" b="1" dirty="0"/>
              <a:t/>
            </a:r>
            <a:br>
              <a:rPr lang="lt-LT" b="1" dirty="0"/>
            </a:br>
            <a:r>
              <a:rPr lang="lt-LT" dirty="0"/>
              <a:t>internetinis interaktyvus rizikos vertinimas (</a:t>
            </a:r>
            <a:r>
              <a:rPr lang="lt-LT" dirty="0" err="1"/>
              <a:t>angl</a:t>
            </a:r>
            <a:r>
              <a:rPr lang="lt-LT" dirty="0"/>
              <a:t>. </a:t>
            </a:r>
            <a:r>
              <a:rPr lang="lt-LT" dirty="0" err="1"/>
              <a:t>Online</a:t>
            </a:r>
            <a:r>
              <a:rPr lang="lt-LT" dirty="0"/>
              <a:t> </a:t>
            </a:r>
            <a:r>
              <a:rPr lang="lt-LT" dirty="0" err="1"/>
              <a:t>interactive</a:t>
            </a:r>
            <a:r>
              <a:rPr lang="lt-LT" dirty="0"/>
              <a:t> Risk </a:t>
            </a:r>
            <a:r>
              <a:rPr lang="lt-LT" dirty="0" err="1"/>
              <a:t>Assessment</a:t>
            </a:r>
            <a:r>
              <a:rPr lang="lt-LT" dirty="0"/>
              <a:t>)</a:t>
            </a:r>
            <a:br>
              <a:rPr lang="lt-LT" dirty="0"/>
            </a:br>
            <a:endParaRPr lang="lt-LT" dirty="0"/>
          </a:p>
        </p:txBody>
      </p:sp>
      <p:sp>
        <p:nvSpPr>
          <p:cNvPr id="3" name="Antrinis pavadinimas 2"/>
          <p:cNvSpPr>
            <a:spLocks noGrp="1"/>
          </p:cNvSpPr>
          <p:nvPr>
            <p:ph type="subTitle" idx="1"/>
          </p:nvPr>
        </p:nvSpPr>
        <p:spPr>
          <a:xfrm>
            <a:off x="1187624" y="4941168"/>
            <a:ext cx="7772400" cy="1199704"/>
          </a:xfrm>
        </p:spPr>
        <p:txBody>
          <a:bodyPr>
            <a:normAutofit fontScale="92500" lnSpcReduction="10000"/>
          </a:bodyPr>
          <a:lstStyle/>
          <a:p>
            <a:r>
              <a:rPr lang="lt-LT" dirty="0" smtClean="0"/>
              <a:t>Tyrimą atliko ir rezultatus suvedė </a:t>
            </a:r>
          </a:p>
          <a:p>
            <a:r>
              <a:rPr lang="lt-LT" dirty="0" err="1" smtClean="0"/>
              <a:t>Dir</a:t>
            </a:r>
            <a:r>
              <a:rPr lang="lt-LT" dirty="0" smtClean="0"/>
              <a:t>. pavaduotoja</a:t>
            </a:r>
          </a:p>
          <a:p>
            <a:r>
              <a:rPr lang="lt-LT" dirty="0" smtClean="0"/>
              <a:t>Aida </a:t>
            </a:r>
            <a:r>
              <a:rPr lang="lt-LT" dirty="0" err="1" smtClean="0"/>
              <a:t>Bulovienė</a:t>
            </a:r>
            <a:r>
              <a:rPr lang="lt-LT" dirty="0" smtClean="0"/>
              <a:t>  </a:t>
            </a:r>
            <a:endParaRPr lang="lt-LT" dirty="0"/>
          </a:p>
        </p:txBody>
      </p:sp>
    </p:spTree>
    <p:extLst>
      <p:ext uri="{BB962C8B-B14F-4D97-AF65-F5344CB8AC3E}">
        <p14:creationId xmlns:p14="http://schemas.microsoft.com/office/powerpoint/2010/main" val="12999806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67544" y="476672"/>
            <a:ext cx="8229600" cy="1143000"/>
          </a:xfrm>
        </p:spPr>
        <p:txBody>
          <a:bodyPr>
            <a:noAutofit/>
          </a:bodyPr>
          <a:lstStyle/>
          <a:p>
            <a:r>
              <a:rPr lang="lt-LT" sz="3600" b="1" dirty="0"/>
              <a:t>Darbuotojai yra pasirašytinai supažindinami su sveikatos patikrinimo grafiku</a:t>
            </a:r>
            <a:br>
              <a:rPr lang="lt-LT" sz="3600" b="1" dirty="0"/>
            </a:br>
            <a:endParaRPr lang="lt-LT" sz="3600" dirty="0"/>
          </a:p>
        </p:txBody>
      </p:sp>
      <p:sp>
        <p:nvSpPr>
          <p:cNvPr id="3" name="Turinio vietos rezervavimo ženklas 2"/>
          <p:cNvSpPr>
            <a:spLocks noGrp="1"/>
          </p:cNvSpPr>
          <p:nvPr>
            <p:ph idx="1"/>
          </p:nvPr>
        </p:nvSpPr>
        <p:spPr>
          <a:xfrm>
            <a:off x="457200" y="2060848"/>
            <a:ext cx="8229600" cy="4065315"/>
          </a:xfrm>
        </p:spPr>
        <p:txBody>
          <a:bodyPr/>
          <a:lstStyle/>
          <a:p>
            <a:r>
              <a:rPr lang="lt-LT" dirty="0" smtClean="0"/>
              <a:t>Taip – 32</a:t>
            </a:r>
          </a:p>
          <a:p>
            <a:r>
              <a:rPr lang="lt-LT" dirty="0" smtClean="0"/>
              <a:t>Ne - </a:t>
            </a:r>
            <a:endParaRPr lang="lt-LT" dirty="0"/>
          </a:p>
        </p:txBody>
      </p:sp>
    </p:spTree>
    <p:extLst>
      <p:ext uri="{BB962C8B-B14F-4D97-AF65-F5344CB8AC3E}">
        <p14:creationId xmlns:p14="http://schemas.microsoft.com/office/powerpoint/2010/main" val="3007669809"/>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67544" y="404664"/>
            <a:ext cx="8229600" cy="1143000"/>
          </a:xfrm>
        </p:spPr>
        <p:txBody>
          <a:bodyPr>
            <a:normAutofit fontScale="90000"/>
          </a:bodyPr>
          <a:lstStyle/>
          <a:p>
            <a:r>
              <a:rPr lang="lt-LT" b="1" dirty="0"/>
              <a:t>Yra parengtas specialus krizėms skirtas planas</a:t>
            </a:r>
            <a:br>
              <a:rPr lang="lt-LT" b="1" dirty="0"/>
            </a:br>
            <a:endParaRPr lang="lt-LT" dirty="0"/>
          </a:p>
        </p:txBody>
      </p:sp>
      <p:sp>
        <p:nvSpPr>
          <p:cNvPr id="3" name="Turinio vietos rezervavimo ženklas 2"/>
          <p:cNvSpPr>
            <a:spLocks noGrp="1"/>
          </p:cNvSpPr>
          <p:nvPr>
            <p:ph idx="1"/>
          </p:nvPr>
        </p:nvSpPr>
        <p:spPr>
          <a:xfrm>
            <a:off x="1435608" y="1916832"/>
            <a:ext cx="7498080" cy="4331568"/>
          </a:xfrm>
        </p:spPr>
        <p:txBody>
          <a:bodyPr/>
          <a:lstStyle/>
          <a:p>
            <a:r>
              <a:rPr lang="lt-LT" dirty="0" smtClean="0"/>
              <a:t>Taip - 28 </a:t>
            </a:r>
          </a:p>
          <a:p>
            <a:r>
              <a:rPr lang="lt-LT" dirty="0" smtClean="0"/>
              <a:t>Ne - 4</a:t>
            </a:r>
            <a:endParaRPr lang="lt-LT" dirty="0"/>
          </a:p>
        </p:txBody>
      </p:sp>
    </p:spTree>
    <p:extLst>
      <p:ext uri="{BB962C8B-B14F-4D97-AF65-F5344CB8AC3E}">
        <p14:creationId xmlns:p14="http://schemas.microsoft.com/office/powerpoint/2010/main" val="2752101073"/>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b="1" dirty="0"/>
              <a:t>Darbo laikas</a:t>
            </a:r>
          </a:p>
        </p:txBody>
      </p:sp>
      <p:sp>
        <p:nvSpPr>
          <p:cNvPr id="3" name="Turinio vietos rezervavimo ženklas 2"/>
          <p:cNvSpPr>
            <a:spLocks noGrp="1"/>
          </p:cNvSpPr>
          <p:nvPr>
            <p:ph idx="1"/>
          </p:nvPr>
        </p:nvSpPr>
        <p:spPr/>
        <p:txBody>
          <a:bodyPr/>
          <a:lstStyle/>
          <a:p>
            <a:r>
              <a:rPr lang="lt-LT" dirty="0"/>
              <a:t>Darbo laikas yra svarbus veiksnys, nuo kurio  priklauso darbuotojų psichosocialinė savijauta. Svarbu ne tik darbo laiko trukmė, bet ir darbo laiko paskirstymas, pakankamas poilsio laikas</a:t>
            </a:r>
            <a:r>
              <a:rPr lang="lt-LT" dirty="0" smtClean="0"/>
              <a:t>.</a:t>
            </a:r>
          </a:p>
          <a:p>
            <a:pPr marL="0" indent="0">
              <a:buNone/>
            </a:pPr>
            <a:endParaRPr lang="lt-LT" dirty="0"/>
          </a:p>
        </p:txBody>
      </p:sp>
    </p:spTree>
    <p:extLst>
      <p:ext uri="{BB962C8B-B14F-4D97-AF65-F5344CB8AC3E}">
        <p14:creationId xmlns:p14="http://schemas.microsoft.com/office/powerpoint/2010/main" val="2867374168"/>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b="1" dirty="0"/>
              <a:t>Darbo laikas planuojamas tinkamai</a:t>
            </a:r>
          </a:p>
        </p:txBody>
      </p:sp>
      <p:sp>
        <p:nvSpPr>
          <p:cNvPr id="3" name="Turinio vietos rezervavimo ženklas 2"/>
          <p:cNvSpPr>
            <a:spLocks noGrp="1"/>
          </p:cNvSpPr>
          <p:nvPr>
            <p:ph idx="1"/>
          </p:nvPr>
        </p:nvSpPr>
        <p:spPr>
          <a:xfrm>
            <a:off x="1435608" y="2060848"/>
            <a:ext cx="7498080" cy="4187552"/>
          </a:xfrm>
        </p:spPr>
        <p:txBody>
          <a:bodyPr/>
          <a:lstStyle/>
          <a:p>
            <a:r>
              <a:rPr lang="lt-LT" dirty="0" smtClean="0"/>
              <a:t>Taip - 32</a:t>
            </a:r>
          </a:p>
          <a:p>
            <a:r>
              <a:rPr lang="lt-LT" dirty="0" smtClean="0"/>
              <a:t>Ne</a:t>
            </a:r>
            <a:endParaRPr lang="lt-LT" dirty="0"/>
          </a:p>
        </p:txBody>
      </p:sp>
    </p:spTree>
    <p:extLst>
      <p:ext uri="{BB962C8B-B14F-4D97-AF65-F5344CB8AC3E}">
        <p14:creationId xmlns:p14="http://schemas.microsoft.com/office/powerpoint/2010/main" val="372998463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323528" y="620688"/>
            <a:ext cx="8229600" cy="1143000"/>
          </a:xfrm>
        </p:spPr>
        <p:txBody>
          <a:bodyPr>
            <a:normAutofit fontScale="90000"/>
          </a:bodyPr>
          <a:lstStyle/>
          <a:p>
            <a:r>
              <a:rPr lang="lt-LT" b="1" dirty="0"/>
              <a:t>Darbo pamainos sudaromos atsižvelgiant į darbuotojų ypatumus</a:t>
            </a:r>
            <a:br>
              <a:rPr lang="lt-LT" b="1" dirty="0"/>
            </a:br>
            <a:endParaRPr lang="lt-LT" dirty="0"/>
          </a:p>
        </p:txBody>
      </p:sp>
      <p:sp>
        <p:nvSpPr>
          <p:cNvPr id="3" name="Turinio vietos rezervavimo ženklas 2"/>
          <p:cNvSpPr>
            <a:spLocks noGrp="1"/>
          </p:cNvSpPr>
          <p:nvPr>
            <p:ph idx="1"/>
          </p:nvPr>
        </p:nvSpPr>
        <p:spPr>
          <a:xfrm>
            <a:off x="457200" y="2132856"/>
            <a:ext cx="8229600" cy="3993307"/>
          </a:xfrm>
        </p:spPr>
        <p:txBody>
          <a:bodyPr/>
          <a:lstStyle/>
          <a:p>
            <a:r>
              <a:rPr lang="lt-LT" dirty="0" smtClean="0"/>
              <a:t>Taip - 32</a:t>
            </a:r>
          </a:p>
          <a:p>
            <a:r>
              <a:rPr lang="lt-LT" dirty="0" smtClean="0"/>
              <a:t>Ne</a:t>
            </a:r>
          </a:p>
          <a:p>
            <a:r>
              <a:rPr lang="lt-LT" dirty="0" smtClean="0"/>
              <a:t>Netaikoma - </a:t>
            </a:r>
            <a:endParaRPr lang="lt-LT" dirty="0"/>
          </a:p>
        </p:txBody>
      </p:sp>
    </p:spTree>
    <p:extLst>
      <p:ext uri="{BB962C8B-B14F-4D97-AF65-F5344CB8AC3E}">
        <p14:creationId xmlns:p14="http://schemas.microsoft.com/office/powerpoint/2010/main" val="285510282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pt-BR" b="1" dirty="0"/>
              <a:t>Naktinis, pamaininis darbas organizuojamas tinkamai</a:t>
            </a:r>
          </a:p>
        </p:txBody>
      </p:sp>
      <p:sp>
        <p:nvSpPr>
          <p:cNvPr id="3" name="Turinio vietos rezervavimo ženklas 2"/>
          <p:cNvSpPr>
            <a:spLocks noGrp="1"/>
          </p:cNvSpPr>
          <p:nvPr>
            <p:ph idx="1"/>
          </p:nvPr>
        </p:nvSpPr>
        <p:spPr>
          <a:xfrm>
            <a:off x="1435608" y="1844824"/>
            <a:ext cx="7498080" cy="4403576"/>
          </a:xfrm>
        </p:spPr>
        <p:txBody>
          <a:bodyPr/>
          <a:lstStyle/>
          <a:p>
            <a:r>
              <a:rPr lang="lt-LT" dirty="0" smtClean="0"/>
              <a:t>Taip</a:t>
            </a:r>
          </a:p>
          <a:p>
            <a:r>
              <a:rPr lang="lt-LT" dirty="0" smtClean="0"/>
              <a:t>Ne - 8</a:t>
            </a:r>
          </a:p>
          <a:p>
            <a:r>
              <a:rPr lang="lt-LT" dirty="0" smtClean="0"/>
              <a:t>Netaikoma - 24</a:t>
            </a:r>
            <a:endParaRPr lang="lt-LT" dirty="0"/>
          </a:p>
        </p:txBody>
      </p:sp>
    </p:spTree>
    <p:extLst>
      <p:ext uri="{BB962C8B-B14F-4D97-AF65-F5344CB8AC3E}">
        <p14:creationId xmlns:p14="http://schemas.microsoft.com/office/powerpoint/2010/main" val="1222032457"/>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dirty="0"/>
              <a:t>Kiti psichosocialinės rizikos veiksniai</a:t>
            </a:r>
            <a:br>
              <a:rPr lang="lt-LT" dirty="0"/>
            </a:br>
            <a:endParaRPr lang="lt-LT" dirty="0"/>
          </a:p>
        </p:txBody>
      </p:sp>
      <p:sp>
        <p:nvSpPr>
          <p:cNvPr id="3" name="Turinio vietos rezervavimo ženklas 2"/>
          <p:cNvSpPr>
            <a:spLocks noGrp="1"/>
          </p:cNvSpPr>
          <p:nvPr>
            <p:ph idx="1"/>
          </p:nvPr>
        </p:nvSpPr>
        <p:spPr/>
        <p:txBody>
          <a:bodyPr/>
          <a:lstStyle/>
          <a:p>
            <a:r>
              <a:rPr lang="lt-LT" dirty="0"/>
              <a:t>Psichosocialinė rizika socialinio darbuotojo darbe dažniausiai būna susijusi su globotinių agresija, įžeidinėjimais, grasinimais, keiksmažodžiais, patirties stoka, socialinio darbo nuvertinimu, santykiais su vadovais , santykiais su bendradarbiais ir </a:t>
            </a:r>
            <a:r>
              <a:rPr lang="lt-LT" dirty="0" err="1"/>
              <a:t>kt</a:t>
            </a:r>
            <a:r>
              <a:rPr lang="lt-LT" dirty="0"/>
              <a:t>.</a:t>
            </a:r>
            <a:br>
              <a:rPr lang="lt-LT" dirty="0"/>
            </a:br>
            <a:r>
              <a:rPr lang="lt-LT" dirty="0"/>
              <a:t>Vienas iš didžiausiu streso šaltiniu laikytinas globotinių lankymas namuose.</a:t>
            </a:r>
          </a:p>
        </p:txBody>
      </p:sp>
    </p:spTree>
    <p:extLst>
      <p:ext uri="{BB962C8B-B14F-4D97-AF65-F5344CB8AC3E}">
        <p14:creationId xmlns:p14="http://schemas.microsoft.com/office/powerpoint/2010/main" val="616333508"/>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67544" y="476672"/>
            <a:ext cx="8229600" cy="1143000"/>
          </a:xfrm>
        </p:spPr>
        <p:txBody>
          <a:bodyPr>
            <a:normAutofit fontScale="90000"/>
          </a:bodyPr>
          <a:lstStyle/>
          <a:p>
            <a:r>
              <a:rPr lang="lt-LT" b="1" dirty="0"/>
              <a:t>Yra vykdomi </a:t>
            </a:r>
            <a:r>
              <a:rPr lang="lt-LT" b="1" dirty="0" err="1" smtClean="0"/>
              <a:t>motivaciniai</a:t>
            </a:r>
            <a:r>
              <a:rPr lang="lt-LT" b="1" dirty="0" smtClean="0"/>
              <a:t> </a:t>
            </a:r>
            <a:r>
              <a:rPr lang="lt-LT" b="1" dirty="0"/>
              <a:t>pokalbiai su darbuotojais</a:t>
            </a:r>
            <a:br>
              <a:rPr lang="lt-LT" b="1" dirty="0"/>
            </a:br>
            <a:endParaRPr lang="lt-LT" dirty="0"/>
          </a:p>
        </p:txBody>
      </p:sp>
      <p:sp>
        <p:nvSpPr>
          <p:cNvPr id="3" name="Turinio vietos rezervavimo ženklas 2"/>
          <p:cNvSpPr>
            <a:spLocks noGrp="1"/>
          </p:cNvSpPr>
          <p:nvPr>
            <p:ph idx="1"/>
          </p:nvPr>
        </p:nvSpPr>
        <p:spPr>
          <a:xfrm>
            <a:off x="1435608" y="2531532"/>
            <a:ext cx="7498080" cy="3716867"/>
          </a:xfrm>
        </p:spPr>
        <p:txBody>
          <a:bodyPr/>
          <a:lstStyle/>
          <a:p>
            <a:r>
              <a:rPr lang="lt-LT" dirty="0" smtClean="0"/>
              <a:t>Taip - 32</a:t>
            </a:r>
          </a:p>
          <a:p>
            <a:r>
              <a:rPr lang="lt-LT" dirty="0" smtClean="0"/>
              <a:t>Ne</a:t>
            </a:r>
            <a:endParaRPr lang="lt-LT" dirty="0"/>
          </a:p>
        </p:txBody>
      </p:sp>
    </p:spTree>
    <p:extLst>
      <p:ext uri="{BB962C8B-B14F-4D97-AF65-F5344CB8AC3E}">
        <p14:creationId xmlns:p14="http://schemas.microsoft.com/office/powerpoint/2010/main" val="2322178869"/>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67544" y="404664"/>
            <a:ext cx="8229600" cy="1143000"/>
          </a:xfrm>
        </p:spPr>
        <p:txBody>
          <a:bodyPr>
            <a:normAutofit fontScale="90000"/>
          </a:bodyPr>
          <a:lstStyle/>
          <a:p>
            <a:r>
              <a:rPr lang="lt-LT" b="1" dirty="0"/>
              <a:t>Įstaigos vadovų ir kolegų požiūris į problemą yra nuoseklus ir geranoriškas</a:t>
            </a:r>
          </a:p>
        </p:txBody>
      </p:sp>
      <p:sp>
        <p:nvSpPr>
          <p:cNvPr id="3" name="Turinio vietos rezervavimo ženklas 2"/>
          <p:cNvSpPr>
            <a:spLocks noGrp="1"/>
          </p:cNvSpPr>
          <p:nvPr>
            <p:ph idx="1"/>
          </p:nvPr>
        </p:nvSpPr>
        <p:spPr>
          <a:xfrm>
            <a:off x="1187624" y="2204864"/>
            <a:ext cx="7499176" cy="3921299"/>
          </a:xfrm>
        </p:spPr>
        <p:txBody>
          <a:bodyPr/>
          <a:lstStyle/>
          <a:p>
            <a:r>
              <a:rPr lang="lt-LT" dirty="0" smtClean="0"/>
              <a:t>Taip - 7</a:t>
            </a:r>
          </a:p>
          <a:p>
            <a:r>
              <a:rPr lang="lt-LT" dirty="0" smtClean="0"/>
              <a:t>Ne - 25</a:t>
            </a:r>
            <a:endParaRPr lang="lt-LT" dirty="0"/>
          </a:p>
        </p:txBody>
      </p:sp>
    </p:spTree>
    <p:extLst>
      <p:ext uri="{BB962C8B-B14F-4D97-AF65-F5344CB8AC3E}">
        <p14:creationId xmlns:p14="http://schemas.microsoft.com/office/powerpoint/2010/main" val="786970722"/>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323528" y="476672"/>
            <a:ext cx="8229600" cy="4525963"/>
          </a:xfrm>
        </p:spPr>
        <p:txBody>
          <a:bodyPr>
            <a:noAutofit/>
          </a:bodyPr>
          <a:lstStyle/>
          <a:p>
            <a:r>
              <a:rPr lang="lt-LT" sz="2000" dirty="0"/>
              <a:t>Nuoseklus ir geranoriškas vadovų ir kolegų požiūris į problemą ir konkretūs pasiūlymai padėti yra labai svarbi prevencinė priemonė užkirsti kelią psichosocialinės rizikos apraiškoms.</a:t>
            </a:r>
          </a:p>
          <a:p>
            <a:r>
              <a:rPr lang="lt-LT" sz="2000" dirty="0"/>
              <a:t>Tinkami elgesio pavojingose situacijose modeliai:</a:t>
            </a:r>
          </a:p>
          <a:p>
            <a:r>
              <a:rPr lang="lt-LT" sz="2000" dirty="0"/>
              <a:t>- Kuo tiksliau pasakykite kolegai, kokius pokyčius jame pastebėjote. Pasakykite, kad, jūsų nuomone, šių pokyčių priežastis yra stresas, bauginimas, ...... (galite iš anksto pasitarti, kaip kalbėti su asmeniu šia tema).</a:t>
            </a:r>
          </a:p>
          <a:p>
            <a:r>
              <a:rPr lang="lt-LT" sz="2000" dirty="0"/>
              <a:t>- Kuo atviriau pasakykite, kad esate labai susirūpinęs (-</a:t>
            </a:r>
            <a:r>
              <a:rPr lang="lt-LT" sz="2000" dirty="0" err="1"/>
              <a:t>usi</a:t>
            </a:r>
            <a:r>
              <a:rPr lang="lt-LT" sz="2000" dirty="0"/>
              <a:t>) ir norėtumėte, kad jūsų kolega vėl taptų toks, koks buvo anksčiau.</a:t>
            </a:r>
          </a:p>
          <a:p>
            <a:r>
              <a:rPr lang="lt-LT" sz="2000" dirty="0"/>
              <a:t>-  Paraginkite kolegą kreiptis į tiesioginį vadovą ar kitur (priklausomai nuo problemos).</a:t>
            </a:r>
          </a:p>
          <a:p>
            <a:r>
              <a:rPr lang="lt-LT" sz="2000" dirty="0"/>
              <a:t>- Elkitės taip, kaip dera bendradarbiui (-ei), ir parodykite, kad jums rūpi kolegos elgesys. Kalbėkite su pačiu asmeniu, o ne su kitais apie jį. Nesiimkite gydytojo ar psichologo vaidmens.</a:t>
            </a:r>
          </a:p>
          <a:p>
            <a:r>
              <a:rPr lang="lt-LT" sz="2000" dirty="0"/>
              <a:t>• Jei norite, dar kartą pasiūlykite asmeniui pasikalbėti su jumis, bet nelaikykite jo problemos savo problema.</a:t>
            </a:r>
          </a:p>
          <a:p>
            <a:r>
              <a:rPr lang="lt-LT" sz="2000" dirty="0"/>
              <a:t>• Jei padėtis nesikeičia, kreipkitės į tiesioginį vadovą, personalo  skyrių.</a:t>
            </a:r>
          </a:p>
          <a:p>
            <a:endParaRPr lang="lt-LT" sz="2000" dirty="0"/>
          </a:p>
        </p:txBody>
      </p:sp>
    </p:spTree>
    <p:extLst>
      <p:ext uri="{BB962C8B-B14F-4D97-AF65-F5344CB8AC3E}">
        <p14:creationId xmlns:p14="http://schemas.microsoft.com/office/powerpoint/2010/main" val="694630672"/>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67544" y="404664"/>
            <a:ext cx="8229600" cy="1143000"/>
          </a:xfrm>
        </p:spPr>
        <p:txBody>
          <a:bodyPr>
            <a:normAutofit fontScale="90000"/>
          </a:bodyPr>
          <a:lstStyle/>
          <a:p>
            <a:r>
              <a:rPr lang="lt-LT" b="1" dirty="0"/>
              <a:t>Darbuotojai žino kaip išvengti seksualinio priekabiavimo</a:t>
            </a:r>
            <a:br>
              <a:rPr lang="lt-LT" b="1" dirty="0"/>
            </a:br>
            <a:endParaRPr lang="lt-LT" dirty="0"/>
          </a:p>
        </p:txBody>
      </p:sp>
      <p:sp>
        <p:nvSpPr>
          <p:cNvPr id="3" name="Turinio vietos rezervavimo ženklas 2"/>
          <p:cNvSpPr>
            <a:spLocks noGrp="1"/>
          </p:cNvSpPr>
          <p:nvPr>
            <p:ph idx="1"/>
          </p:nvPr>
        </p:nvSpPr>
        <p:spPr>
          <a:xfrm>
            <a:off x="1435608" y="1628800"/>
            <a:ext cx="7498080" cy="4619600"/>
          </a:xfrm>
        </p:spPr>
        <p:txBody>
          <a:bodyPr>
            <a:normAutofit fontScale="92500" lnSpcReduction="20000"/>
          </a:bodyPr>
          <a:lstStyle/>
          <a:p>
            <a:r>
              <a:rPr lang="lt-LT" dirty="0" smtClean="0"/>
              <a:t>Taip - 7</a:t>
            </a:r>
          </a:p>
          <a:p>
            <a:r>
              <a:rPr lang="lt-LT" dirty="0" smtClean="0"/>
              <a:t>Ne – 25</a:t>
            </a:r>
          </a:p>
          <a:p>
            <a:endParaRPr lang="lt-LT" dirty="0"/>
          </a:p>
          <a:p>
            <a:r>
              <a:rPr lang="lt-LT" dirty="0"/>
              <a:t>Labai dažnai savo darbe socialiniai darbuotojai susiduria ne tik su nesaugia aplinka, dideliais fiziniais krūviais bet ir su seksualiniu priekabiavimu/persekiojimu.</a:t>
            </a:r>
          </a:p>
          <a:p>
            <a:r>
              <a:rPr lang="lt-LT" dirty="0"/>
              <a:t>Tinkami darbuotojų mokymai dažniausiai išsprendžia šią problemą, nes darbuotojai išmoksta ne tik atpažinti problemą (situaciją) bet ir taikiai spręsti jas.</a:t>
            </a:r>
          </a:p>
          <a:p>
            <a:pPr marL="0" indent="0">
              <a:buNone/>
            </a:pPr>
            <a:endParaRPr lang="lt-LT" dirty="0"/>
          </a:p>
        </p:txBody>
      </p:sp>
    </p:spTree>
    <p:extLst>
      <p:ext uri="{BB962C8B-B14F-4D97-AF65-F5344CB8AC3E}">
        <p14:creationId xmlns:p14="http://schemas.microsoft.com/office/powerpoint/2010/main" val="42789530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b="1" dirty="0"/>
              <a:t>Tikrinama ar darbuotojai neserga užkrečiamosiomis ligomis</a:t>
            </a:r>
          </a:p>
        </p:txBody>
      </p:sp>
      <p:sp>
        <p:nvSpPr>
          <p:cNvPr id="3" name="Turinio vietos rezervavimo ženklas 2"/>
          <p:cNvSpPr>
            <a:spLocks noGrp="1"/>
          </p:cNvSpPr>
          <p:nvPr>
            <p:ph idx="1"/>
          </p:nvPr>
        </p:nvSpPr>
        <p:spPr>
          <a:xfrm>
            <a:off x="1435608" y="1772816"/>
            <a:ext cx="7498080" cy="4475584"/>
          </a:xfrm>
        </p:spPr>
        <p:txBody>
          <a:bodyPr>
            <a:normAutofit fontScale="77500" lnSpcReduction="20000"/>
          </a:bodyPr>
          <a:lstStyle/>
          <a:p>
            <a:r>
              <a:rPr lang="lt-LT" dirty="0" smtClean="0"/>
              <a:t>Taip – 31</a:t>
            </a:r>
          </a:p>
          <a:p>
            <a:r>
              <a:rPr lang="lt-LT" dirty="0" smtClean="0"/>
              <a:t>Ne – 1</a:t>
            </a:r>
          </a:p>
          <a:p>
            <a:endParaRPr lang="lt-LT" dirty="0"/>
          </a:p>
          <a:p>
            <a:r>
              <a:rPr lang="lt-LT" dirty="0"/>
              <a:t>Socialiniams darbuotojams leidžiama dirbti tik iš anksto pasitikrinusiems ir vėliau periodiškai besitikrinantiems, ar neserga tuberkulioze, o pasitikrinusiems, ar neserga kitomis užkrečiamosiomis ligomis, – esant epidemiologinei būtinybei.</a:t>
            </a:r>
          </a:p>
          <a:p>
            <a:r>
              <a:rPr lang="lt-LT" dirty="0"/>
              <a:t>Tokie tikrinimai privalo būti atlikti prieš pradedant dirbti ir vėliau </a:t>
            </a:r>
            <a:r>
              <a:rPr lang="lt-LT" b="1" dirty="0"/>
              <a:t>kasmet</a:t>
            </a:r>
            <a:r>
              <a:rPr lang="lt-LT" dirty="0"/>
              <a:t>. Darbdavys privalo užtikrinti, kad įmonėje dirbtų tik laiku sveikatą pasitikrinę darbuotojai.</a:t>
            </a:r>
          </a:p>
          <a:p>
            <a:endParaRPr lang="lt-LT" dirty="0"/>
          </a:p>
        </p:txBody>
      </p:sp>
    </p:spTree>
    <p:extLst>
      <p:ext uri="{BB962C8B-B14F-4D97-AF65-F5344CB8AC3E}">
        <p14:creationId xmlns:p14="http://schemas.microsoft.com/office/powerpoint/2010/main" val="3780396978"/>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dirty="0"/>
              <a:t>Kiti rizikos veiksniai</a:t>
            </a:r>
          </a:p>
        </p:txBody>
      </p:sp>
      <p:sp>
        <p:nvSpPr>
          <p:cNvPr id="3" name="Turinio vietos rezervavimo ženklas 2"/>
          <p:cNvSpPr>
            <a:spLocks noGrp="1"/>
          </p:cNvSpPr>
          <p:nvPr>
            <p:ph idx="1"/>
          </p:nvPr>
        </p:nvSpPr>
        <p:spPr/>
        <p:txBody>
          <a:bodyPr/>
          <a:lstStyle/>
          <a:p>
            <a:r>
              <a:rPr lang="lt-LT" dirty="0"/>
              <a:t>Šis modulis apima šiuos rizikos veiksnius: darbas su kompiuteriu ir organizacine technika, biologiniai ir cheminiai rizikos veiksniai, darbas lauko sąlygomis ir triukšmas.</a:t>
            </a:r>
          </a:p>
        </p:txBody>
      </p:sp>
    </p:spTree>
    <p:extLst>
      <p:ext uri="{BB962C8B-B14F-4D97-AF65-F5344CB8AC3E}">
        <p14:creationId xmlns:p14="http://schemas.microsoft.com/office/powerpoint/2010/main" val="2316451384"/>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dirty="0"/>
              <a:t>Darbas su kompiuteriu ir biuro technika</a:t>
            </a:r>
          </a:p>
        </p:txBody>
      </p:sp>
      <p:sp>
        <p:nvSpPr>
          <p:cNvPr id="3" name="Turinio vietos rezervavimo ženklas 2"/>
          <p:cNvSpPr>
            <a:spLocks noGrp="1"/>
          </p:cNvSpPr>
          <p:nvPr>
            <p:ph idx="1"/>
          </p:nvPr>
        </p:nvSpPr>
        <p:spPr/>
        <p:txBody>
          <a:bodyPr/>
          <a:lstStyle/>
          <a:p>
            <a:r>
              <a:rPr lang="lt-LT" dirty="0"/>
              <a:t>Visi kompiuterio komponentai: monitorius,  klaviatūra, pelė</a:t>
            </a:r>
            <a:br>
              <a:rPr lang="lt-LT" dirty="0"/>
            </a:br>
            <a:r>
              <a:rPr lang="lt-LT" dirty="0"/>
              <a:t>ir visi kiti valdymo įtaisai, taip pat ausinės ir garsiakalbiai turi būti optimaliai išdėstyti ir sureguliuoti pagal individualius darbuotojo poreikius.</a:t>
            </a:r>
          </a:p>
        </p:txBody>
      </p:sp>
    </p:spTree>
    <p:extLst>
      <p:ext uri="{BB962C8B-B14F-4D97-AF65-F5344CB8AC3E}">
        <p14:creationId xmlns:p14="http://schemas.microsoft.com/office/powerpoint/2010/main" val="3035776000"/>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b="1" dirty="0"/>
              <a:t>Darbo vietos yra pritaikytos darbuotojų </a:t>
            </a:r>
            <a:r>
              <a:rPr lang="lt-LT" b="1" dirty="0" smtClean="0"/>
              <a:t>galimybėms</a:t>
            </a:r>
            <a:endParaRPr lang="lt-LT" dirty="0"/>
          </a:p>
        </p:txBody>
      </p:sp>
      <p:sp>
        <p:nvSpPr>
          <p:cNvPr id="3" name="Turinio vietos rezervavimo ženklas 2"/>
          <p:cNvSpPr>
            <a:spLocks noGrp="1"/>
          </p:cNvSpPr>
          <p:nvPr>
            <p:ph idx="1"/>
          </p:nvPr>
        </p:nvSpPr>
        <p:spPr>
          <a:xfrm>
            <a:off x="1435608" y="2276872"/>
            <a:ext cx="7498080" cy="3971528"/>
          </a:xfrm>
        </p:spPr>
        <p:txBody>
          <a:bodyPr/>
          <a:lstStyle/>
          <a:p>
            <a:r>
              <a:rPr lang="lt-LT" dirty="0" smtClean="0"/>
              <a:t>Taip - 31</a:t>
            </a:r>
          </a:p>
          <a:p>
            <a:r>
              <a:rPr lang="lt-LT" dirty="0" smtClean="0"/>
              <a:t>Ne - 1</a:t>
            </a:r>
            <a:endParaRPr lang="lt-LT" dirty="0"/>
          </a:p>
        </p:txBody>
      </p:sp>
    </p:spTree>
    <p:extLst>
      <p:ext uri="{BB962C8B-B14F-4D97-AF65-F5344CB8AC3E}">
        <p14:creationId xmlns:p14="http://schemas.microsoft.com/office/powerpoint/2010/main" val="2646948044"/>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b="1" dirty="0"/>
              <a:t>Vaizdas ekrane yra stabilus ir nemirgantis</a:t>
            </a:r>
          </a:p>
        </p:txBody>
      </p:sp>
      <p:sp>
        <p:nvSpPr>
          <p:cNvPr id="3" name="Turinio vietos rezervavimo ženklas 2"/>
          <p:cNvSpPr>
            <a:spLocks noGrp="1"/>
          </p:cNvSpPr>
          <p:nvPr>
            <p:ph idx="1"/>
          </p:nvPr>
        </p:nvSpPr>
        <p:spPr>
          <a:xfrm>
            <a:off x="1435608" y="2276872"/>
            <a:ext cx="7498080" cy="3971528"/>
          </a:xfrm>
        </p:spPr>
        <p:txBody>
          <a:bodyPr/>
          <a:lstStyle/>
          <a:p>
            <a:r>
              <a:rPr lang="lt-LT" dirty="0" smtClean="0"/>
              <a:t>Taip - 7</a:t>
            </a:r>
          </a:p>
          <a:p>
            <a:r>
              <a:rPr lang="lt-LT" dirty="0" smtClean="0"/>
              <a:t>Ne - 25</a:t>
            </a:r>
            <a:endParaRPr lang="lt-LT" dirty="0"/>
          </a:p>
        </p:txBody>
      </p:sp>
    </p:spTree>
    <p:extLst>
      <p:ext uri="{BB962C8B-B14F-4D97-AF65-F5344CB8AC3E}">
        <p14:creationId xmlns:p14="http://schemas.microsoft.com/office/powerpoint/2010/main" val="4146764364"/>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251520" y="260648"/>
            <a:ext cx="8229600" cy="4248473"/>
          </a:xfrm>
        </p:spPr>
        <p:txBody>
          <a:bodyPr>
            <a:noAutofit/>
          </a:bodyPr>
          <a:lstStyle/>
          <a:p>
            <a:r>
              <a:rPr lang="lt-LT" sz="1900" dirty="0"/>
              <a:t>Šiuo metu, yra gaminama kelių rūšių kompiuterių monitoriai -  neblizgantys (matiniai), ir blizgantys. Abiejų rūšių monitoriai turi savo privalumų ir trūkumų. tačiau, geriau yra naudoti monitorius matiniu paviršiumi (neblizgūs), nes jie neakina darbuotojų, ir nesukelia atspindžių. Matiniai paviršiai neatspindi šviesos, todėl tokius monitorius geriau naudoti lauke arba skaitymui.</a:t>
            </a:r>
            <a:br>
              <a:rPr lang="lt-LT" sz="1900" dirty="0"/>
            </a:br>
            <a:r>
              <a:rPr lang="lt-LT" sz="1900" dirty="0"/>
              <a:t>Blizgūs monitoriai turi ryškesnių spalvų ir didesnį kontrastą dėl jų glotnaus blizgaus paviršiaus, todėl jie naudojami - filmuotos medžiagos peržiūrai ir </a:t>
            </a:r>
            <a:r>
              <a:rPr lang="lt-LT" sz="1900" dirty="0" err="1"/>
              <a:t>kt</a:t>
            </a:r>
            <a:r>
              <a:rPr lang="lt-LT" sz="1900" dirty="0"/>
              <a:t>.</a:t>
            </a:r>
            <a:br>
              <a:rPr lang="lt-LT" sz="1900" dirty="0"/>
            </a:br>
            <a:r>
              <a:rPr lang="lt-LT" sz="1900" dirty="0"/>
              <a:t>Tačiau, stiprus apšvietimas padidina tokių ekranų blizgesį, kuris labai erzina ir dėl kurio akys greičiau pavargsta, jeigu yra ilgai žiūrima į tokį paviršių. taip pat tokiose ekranuose galima pamatyti atspindžius. O kaip yra žinoma, visi ženklai monitoriuje turi būti ryškaus kontūro, lengvai skaitomi ir suprantami.</a:t>
            </a:r>
            <a:br>
              <a:rPr lang="lt-LT" sz="1900" dirty="0"/>
            </a:br>
            <a:r>
              <a:rPr lang="lt-LT" sz="1900" dirty="0"/>
              <a:t>Vaizdas ekrane turi būti stabilus ir nemirgantis. Vaizdo regeneracijos dažnis nemažesnis kaip 72 Hz, geriau didesnis kaip 90 Hz. Ekrane neturi būti akinančių blyksnių ir atspindžių, kad darbuotojui nesukeltų nemalonių pojūčių bei akių nuovargio.</a:t>
            </a:r>
            <a:br>
              <a:rPr lang="lt-LT" sz="1900" dirty="0"/>
            </a:br>
            <a:r>
              <a:rPr lang="lt-LT" sz="1900" dirty="0"/>
              <a:t>Siekiant išvengti blyksnių ir šviesos atspindžių, monitorių reikia pastatyti statmenai į langą arba truputį palenkti ekraną žemyn. Jeigu tai nepadeda, turbūt teks pakeisti monitoriaus padėtį ant darbo stalo arba perstatyti stalą kitur. Dažniausias blyksnio šaltinis būna apšvietimas, langai arba blizgūs paviršiai.</a:t>
            </a:r>
          </a:p>
        </p:txBody>
      </p:sp>
    </p:spTree>
    <p:extLst>
      <p:ext uri="{BB962C8B-B14F-4D97-AF65-F5344CB8AC3E}">
        <p14:creationId xmlns:p14="http://schemas.microsoft.com/office/powerpoint/2010/main" val="97866399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1403648" y="548680"/>
            <a:ext cx="7498080" cy="1143000"/>
          </a:xfrm>
        </p:spPr>
        <p:txBody>
          <a:bodyPr>
            <a:normAutofit fontScale="90000"/>
          </a:bodyPr>
          <a:lstStyle/>
          <a:p>
            <a:r>
              <a:rPr lang="lt-LT" b="1" dirty="0"/>
              <a:t>Darbo kėdės konstrukcija atitinka ergonominius reikalavimus</a:t>
            </a:r>
          </a:p>
        </p:txBody>
      </p:sp>
      <p:sp>
        <p:nvSpPr>
          <p:cNvPr id="3" name="Turinio vietos rezervavimo ženklas 2"/>
          <p:cNvSpPr>
            <a:spLocks noGrp="1"/>
          </p:cNvSpPr>
          <p:nvPr>
            <p:ph idx="1"/>
          </p:nvPr>
        </p:nvSpPr>
        <p:spPr>
          <a:xfrm>
            <a:off x="1435608" y="2924944"/>
            <a:ext cx="7498080" cy="3323456"/>
          </a:xfrm>
        </p:spPr>
        <p:txBody>
          <a:bodyPr/>
          <a:lstStyle/>
          <a:p>
            <a:r>
              <a:rPr lang="lt-LT" dirty="0" smtClean="0"/>
              <a:t>Taip - 32</a:t>
            </a:r>
          </a:p>
          <a:p>
            <a:r>
              <a:rPr lang="lt-LT" dirty="0" smtClean="0"/>
              <a:t>Ne</a:t>
            </a:r>
            <a:endParaRPr lang="lt-LT" dirty="0"/>
          </a:p>
        </p:txBody>
      </p:sp>
    </p:spTree>
    <p:extLst>
      <p:ext uri="{BB962C8B-B14F-4D97-AF65-F5344CB8AC3E}">
        <p14:creationId xmlns:p14="http://schemas.microsoft.com/office/powerpoint/2010/main" val="43514228"/>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67544" y="188640"/>
            <a:ext cx="8229600" cy="1143000"/>
          </a:xfrm>
        </p:spPr>
        <p:txBody>
          <a:bodyPr>
            <a:noAutofit/>
          </a:bodyPr>
          <a:lstStyle/>
          <a:p>
            <a:r>
              <a:rPr lang="lt-LT" sz="3500" b="1" dirty="0"/>
              <a:t>Darbuotojai, dirbantys su kompiuteriu, periodiškai daro pertraukas</a:t>
            </a:r>
          </a:p>
        </p:txBody>
      </p:sp>
      <p:sp>
        <p:nvSpPr>
          <p:cNvPr id="3" name="Turinio vietos rezervavimo ženklas 2"/>
          <p:cNvSpPr>
            <a:spLocks noGrp="1"/>
          </p:cNvSpPr>
          <p:nvPr>
            <p:ph idx="1"/>
          </p:nvPr>
        </p:nvSpPr>
        <p:spPr>
          <a:xfrm>
            <a:off x="457200" y="1556792"/>
            <a:ext cx="8229600" cy="4569371"/>
          </a:xfrm>
        </p:spPr>
        <p:txBody>
          <a:bodyPr>
            <a:normAutofit fontScale="77500" lnSpcReduction="20000"/>
          </a:bodyPr>
          <a:lstStyle/>
          <a:p>
            <a:r>
              <a:rPr lang="lt-LT" dirty="0" smtClean="0"/>
              <a:t>Taip - 6</a:t>
            </a:r>
          </a:p>
          <a:p>
            <a:r>
              <a:rPr lang="lt-LT" dirty="0" smtClean="0"/>
              <a:t>Ne – 26</a:t>
            </a:r>
            <a:endParaRPr lang="lt-LT" dirty="0"/>
          </a:p>
          <a:p>
            <a:endParaRPr lang="lt-LT" dirty="0" smtClean="0"/>
          </a:p>
          <a:p>
            <a:r>
              <a:rPr lang="lt-LT" dirty="0" smtClean="0"/>
              <a:t>Darbdavys </a:t>
            </a:r>
            <a:r>
              <a:rPr lang="lt-LT" dirty="0"/>
              <a:t>privalo suplanuoti darbuotojo darbą taip, kad kasdien dirbant prie monitorių  (kompiuterio ekrano), būtų periodiškai daromos pertraukos, įskaitomos į darbo laiką, arba būtų keičiama veikla, sumažinant darbo prie monitoriaus krūvį.</a:t>
            </a:r>
            <a:br>
              <a:rPr lang="lt-LT" dirty="0"/>
            </a:br>
            <a:r>
              <a:rPr lang="lt-LT" dirty="0"/>
              <a:t>Nepertraukiamai dirbti prie </a:t>
            </a:r>
            <a:r>
              <a:rPr lang="lt-LT" dirty="0" err="1"/>
              <a:t>videoterminalo</a:t>
            </a:r>
            <a:r>
              <a:rPr lang="lt-LT" dirty="0"/>
              <a:t> galima ne daugiau kaip 1 </a:t>
            </a:r>
            <a:r>
              <a:rPr lang="lt-LT" dirty="0" err="1"/>
              <a:t>val</a:t>
            </a:r>
            <a:r>
              <a:rPr lang="lt-LT" dirty="0"/>
              <a:t>.</a:t>
            </a:r>
            <a:br>
              <a:rPr lang="lt-LT" dirty="0"/>
            </a:br>
            <a:r>
              <a:rPr lang="lt-LT" dirty="0"/>
              <a:t>Dirbant 8 </a:t>
            </a:r>
            <a:r>
              <a:rPr lang="lt-LT" dirty="0" err="1"/>
              <a:t>val</a:t>
            </a:r>
            <a:r>
              <a:rPr lang="lt-LT" dirty="0"/>
              <a:t>. darbo dieną, reglamentuotos (specialios) 5 (10) </a:t>
            </a:r>
            <a:r>
              <a:rPr lang="lt-LT" dirty="0" err="1"/>
              <a:t>min</a:t>
            </a:r>
            <a:r>
              <a:rPr lang="lt-LT" dirty="0"/>
              <a:t>. trukmės pertraukos nustatomos po 1 </a:t>
            </a:r>
            <a:r>
              <a:rPr lang="lt-LT" dirty="0" err="1"/>
              <a:t>val</a:t>
            </a:r>
            <a:r>
              <a:rPr lang="lt-LT" dirty="0"/>
              <a:t>. nuo darbo su </a:t>
            </a:r>
            <a:r>
              <a:rPr lang="lt-LT" dirty="0" err="1"/>
              <a:t>videoterminalu</a:t>
            </a:r>
            <a:r>
              <a:rPr lang="lt-LT" dirty="0"/>
              <a:t> pradžios.</a:t>
            </a:r>
          </a:p>
        </p:txBody>
      </p:sp>
    </p:spTree>
    <p:extLst>
      <p:ext uri="{BB962C8B-B14F-4D97-AF65-F5344CB8AC3E}">
        <p14:creationId xmlns:p14="http://schemas.microsoft.com/office/powerpoint/2010/main" val="747580796"/>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1331640" y="620688"/>
            <a:ext cx="7498080" cy="1143000"/>
          </a:xfrm>
        </p:spPr>
        <p:txBody>
          <a:bodyPr>
            <a:normAutofit fontScale="90000"/>
          </a:bodyPr>
          <a:lstStyle/>
          <a:p>
            <a:r>
              <a:rPr lang="lt-LT" b="1" dirty="0"/>
              <a:t>Darbuotojai yra apsaugoti nuo biuro technikos galimo žalingo poveikio</a:t>
            </a:r>
          </a:p>
        </p:txBody>
      </p:sp>
      <p:sp>
        <p:nvSpPr>
          <p:cNvPr id="3" name="Turinio vietos rezervavimo ženklas 2"/>
          <p:cNvSpPr>
            <a:spLocks noGrp="1"/>
          </p:cNvSpPr>
          <p:nvPr>
            <p:ph idx="1"/>
          </p:nvPr>
        </p:nvSpPr>
        <p:spPr>
          <a:xfrm>
            <a:off x="1435608" y="2708920"/>
            <a:ext cx="7498080" cy="3539480"/>
          </a:xfrm>
        </p:spPr>
        <p:txBody>
          <a:bodyPr/>
          <a:lstStyle/>
          <a:p>
            <a:r>
              <a:rPr lang="lt-LT" dirty="0" smtClean="0"/>
              <a:t>Taip - 31</a:t>
            </a:r>
          </a:p>
          <a:p>
            <a:r>
              <a:rPr lang="lt-LT" dirty="0" smtClean="0"/>
              <a:t>Ne - 1</a:t>
            </a:r>
            <a:endParaRPr lang="lt-LT" dirty="0"/>
          </a:p>
        </p:txBody>
      </p:sp>
    </p:spTree>
    <p:extLst>
      <p:ext uri="{BB962C8B-B14F-4D97-AF65-F5344CB8AC3E}">
        <p14:creationId xmlns:p14="http://schemas.microsoft.com/office/powerpoint/2010/main" val="319108447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67544" y="404664"/>
            <a:ext cx="8229600" cy="1143000"/>
          </a:xfrm>
        </p:spPr>
        <p:txBody>
          <a:bodyPr>
            <a:normAutofit fontScale="90000"/>
          </a:bodyPr>
          <a:lstStyle/>
          <a:p>
            <a:r>
              <a:rPr lang="lt-LT" b="1" dirty="0"/>
              <a:t>Vienai darbo vietai užtikrinama ne mažiau kaip 6 m² darbo patalpos ploto</a:t>
            </a:r>
          </a:p>
        </p:txBody>
      </p:sp>
      <p:sp>
        <p:nvSpPr>
          <p:cNvPr id="3" name="Turinio vietos rezervavimo ženklas 2"/>
          <p:cNvSpPr>
            <a:spLocks noGrp="1"/>
          </p:cNvSpPr>
          <p:nvPr>
            <p:ph idx="1"/>
          </p:nvPr>
        </p:nvSpPr>
        <p:spPr>
          <a:xfrm>
            <a:off x="457200" y="2204864"/>
            <a:ext cx="8229600" cy="3921299"/>
          </a:xfrm>
        </p:spPr>
        <p:txBody>
          <a:bodyPr/>
          <a:lstStyle/>
          <a:p>
            <a:r>
              <a:rPr lang="lt-LT" dirty="0" smtClean="0"/>
              <a:t>Taip - 31</a:t>
            </a:r>
          </a:p>
          <a:p>
            <a:r>
              <a:rPr lang="lt-LT" dirty="0" smtClean="0"/>
              <a:t>Ne – 1</a:t>
            </a:r>
          </a:p>
          <a:p>
            <a:endParaRPr lang="lt-LT" dirty="0"/>
          </a:p>
          <a:p>
            <a:r>
              <a:rPr lang="lt-LT" dirty="0"/>
              <a:t>Vieno darbuotojo, dirbančio kompiuteriu, darbo vietai turi būti skiriama ne mažiau kaip 6 m² darbo patalpos ploto ir ne mažiau kaip 20 m² erdvės.</a:t>
            </a:r>
          </a:p>
        </p:txBody>
      </p:sp>
    </p:spTree>
    <p:extLst>
      <p:ext uri="{BB962C8B-B14F-4D97-AF65-F5344CB8AC3E}">
        <p14:creationId xmlns:p14="http://schemas.microsoft.com/office/powerpoint/2010/main" val="120985919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dirty="0"/>
              <a:t>Biologiniai rizikos veiksniai</a:t>
            </a:r>
          </a:p>
        </p:txBody>
      </p:sp>
      <p:sp>
        <p:nvSpPr>
          <p:cNvPr id="3" name="Turinio vietos rezervavimo ženklas 2"/>
          <p:cNvSpPr>
            <a:spLocks noGrp="1"/>
          </p:cNvSpPr>
          <p:nvPr>
            <p:ph idx="1"/>
          </p:nvPr>
        </p:nvSpPr>
        <p:spPr/>
        <p:txBody>
          <a:bodyPr/>
          <a:lstStyle/>
          <a:p>
            <a:r>
              <a:rPr lang="lt-LT" dirty="0"/>
              <a:t>Socialiniai darbuotojai, jų padėjėjai dažnai susiduria su biologiniais rizikos veiksniais (biologinėmis medžiagomis</a:t>
            </a:r>
            <a:r>
              <a:rPr lang="lt-LT" dirty="0" smtClean="0"/>
              <a:t>).</a:t>
            </a:r>
          </a:p>
          <a:p>
            <a:r>
              <a:rPr lang="lt-LT" b="1" dirty="0"/>
              <a:t>Biologiniai rizikos veiksniai</a:t>
            </a:r>
            <a:r>
              <a:rPr lang="lt-LT" dirty="0"/>
              <a:t> - mikroorganizmai, ląstelių kultūros bei žmogaus </a:t>
            </a:r>
            <a:r>
              <a:rPr lang="lt-LT" dirty="0" err="1"/>
              <a:t>endoparazitai</a:t>
            </a:r>
            <a:r>
              <a:rPr lang="lt-LT" dirty="0"/>
              <a:t>, galintys žmogui sukelti bet kokią infekciją, alergiją ar apsinuodijimą.</a:t>
            </a:r>
          </a:p>
        </p:txBody>
      </p:sp>
    </p:spTree>
    <p:extLst>
      <p:ext uri="{BB962C8B-B14F-4D97-AF65-F5344CB8AC3E}">
        <p14:creationId xmlns:p14="http://schemas.microsoft.com/office/powerpoint/2010/main" val="17920714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b="1" dirty="0" smtClean="0"/>
              <a:t>Darbo ir poilsio laikas</a:t>
            </a:r>
            <a:br>
              <a:rPr lang="lt-LT" b="1" dirty="0" smtClean="0"/>
            </a:br>
            <a:endParaRPr lang="lt-LT" dirty="0"/>
          </a:p>
        </p:txBody>
      </p:sp>
      <p:sp>
        <p:nvSpPr>
          <p:cNvPr id="3" name="Turinio vietos rezervavimo ženklas 2"/>
          <p:cNvSpPr>
            <a:spLocks noGrp="1"/>
          </p:cNvSpPr>
          <p:nvPr>
            <p:ph idx="1"/>
          </p:nvPr>
        </p:nvSpPr>
        <p:spPr/>
        <p:txBody>
          <a:bodyPr/>
          <a:lstStyle/>
          <a:p>
            <a:r>
              <a:rPr lang="lt-LT" b="1" dirty="0" smtClean="0"/>
              <a:t>Darbo </a:t>
            </a:r>
            <a:r>
              <a:rPr lang="lt-LT" b="1" dirty="0"/>
              <a:t>laikas</a:t>
            </a:r>
            <a:r>
              <a:rPr lang="lt-LT" dirty="0"/>
              <a:t> -  bet koks laikas, kuriuo darbuotojas yra darbdavio žinioje ar atlieka pareigas pagal darbo sutartį.</a:t>
            </a:r>
          </a:p>
          <a:p>
            <a:r>
              <a:rPr lang="lt-LT" b="1" dirty="0"/>
              <a:t>Poilsio laikas</a:t>
            </a:r>
            <a:r>
              <a:rPr lang="lt-LT" dirty="0"/>
              <a:t> -  laisvas nuo darbo laikas.</a:t>
            </a:r>
          </a:p>
          <a:p>
            <a:endParaRPr lang="lt-LT" dirty="0"/>
          </a:p>
        </p:txBody>
      </p:sp>
    </p:spTree>
    <p:extLst>
      <p:ext uri="{BB962C8B-B14F-4D97-AF65-F5344CB8AC3E}">
        <p14:creationId xmlns:p14="http://schemas.microsoft.com/office/powerpoint/2010/main" val="887712676"/>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67544" y="764704"/>
            <a:ext cx="8229600" cy="1143000"/>
          </a:xfrm>
        </p:spPr>
        <p:txBody>
          <a:bodyPr>
            <a:normAutofit fontScale="90000"/>
          </a:bodyPr>
          <a:lstStyle/>
          <a:p>
            <a:r>
              <a:rPr lang="lt-LT" b="1" dirty="0"/>
              <a:t>Darbuotojai yra mokomi saugiai dirbti biologinių rizikos veiksnių poveikyje</a:t>
            </a:r>
            <a:br>
              <a:rPr lang="lt-LT" b="1" dirty="0"/>
            </a:br>
            <a:endParaRPr lang="lt-LT" dirty="0"/>
          </a:p>
        </p:txBody>
      </p:sp>
      <p:sp>
        <p:nvSpPr>
          <p:cNvPr id="3" name="Turinio vietos rezervavimo ženklas 2"/>
          <p:cNvSpPr>
            <a:spLocks noGrp="1"/>
          </p:cNvSpPr>
          <p:nvPr>
            <p:ph idx="1"/>
          </p:nvPr>
        </p:nvSpPr>
        <p:spPr>
          <a:xfrm>
            <a:off x="457200" y="2348880"/>
            <a:ext cx="8229600" cy="3777283"/>
          </a:xfrm>
        </p:spPr>
        <p:txBody>
          <a:bodyPr/>
          <a:lstStyle/>
          <a:p>
            <a:r>
              <a:rPr lang="lt-LT" dirty="0" smtClean="0"/>
              <a:t>Taip – 32</a:t>
            </a:r>
          </a:p>
          <a:p>
            <a:r>
              <a:rPr lang="lt-LT" dirty="0" smtClean="0"/>
              <a:t>Ne</a:t>
            </a:r>
          </a:p>
          <a:p>
            <a:pPr marL="0" indent="0">
              <a:buNone/>
            </a:pPr>
            <a:endParaRPr lang="lt-LT" dirty="0"/>
          </a:p>
        </p:txBody>
      </p:sp>
    </p:spTree>
    <p:extLst>
      <p:ext uri="{BB962C8B-B14F-4D97-AF65-F5344CB8AC3E}">
        <p14:creationId xmlns:p14="http://schemas.microsoft.com/office/powerpoint/2010/main" val="3960600811"/>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1115616" y="548680"/>
            <a:ext cx="8229600" cy="1143000"/>
          </a:xfrm>
        </p:spPr>
        <p:txBody>
          <a:bodyPr>
            <a:normAutofit fontScale="90000"/>
          </a:bodyPr>
          <a:lstStyle/>
          <a:p>
            <a:r>
              <a:rPr lang="lt-LT" b="1" dirty="0"/>
              <a:t>Užtikrinama apsauga nuo biologinių rizikos veiksnių</a:t>
            </a:r>
            <a:br>
              <a:rPr lang="lt-LT" b="1" dirty="0"/>
            </a:br>
            <a:endParaRPr lang="lt-LT" dirty="0"/>
          </a:p>
        </p:txBody>
      </p:sp>
      <p:sp>
        <p:nvSpPr>
          <p:cNvPr id="3" name="Turinio vietos rezervavimo ženklas 2"/>
          <p:cNvSpPr>
            <a:spLocks noGrp="1"/>
          </p:cNvSpPr>
          <p:nvPr>
            <p:ph idx="1"/>
          </p:nvPr>
        </p:nvSpPr>
        <p:spPr>
          <a:xfrm>
            <a:off x="971600" y="2348880"/>
            <a:ext cx="7715200" cy="3777283"/>
          </a:xfrm>
        </p:spPr>
        <p:txBody>
          <a:bodyPr/>
          <a:lstStyle/>
          <a:p>
            <a:r>
              <a:rPr lang="lt-LT" dirty="0" smtClean="0"/>
              <a:t>Taip - 32</a:t>
            </a:r>
          </a:p>
          <a:p>
            <a:r>
              <a:rPr lang="lt-LT" dirty="0" smtClean="0"/>
              <a:t>Ne</a:t>
            </a:r>
            <a:endParaRPr lang="lt-LT" dirty="0"/>
          </a:p>
        </p:txBody>
      </p:sp>
    </p:spTree>
    <p:extLst>
      <p:ext uri="{BB962C8B-B14F-4D97-AF65-F5344CB8AC3E}">
        <p14:creationId xmlns:p14="http://schemas.microsoft.com/office/powerpoint/2010/main" val="3863196880"/>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67544" y="1052736"/>
            <a:ext cx="8229600" cy="1143000"/>
          </a:xfrm>
        </p:spPr>
        <p:txBody>
          <a:bodyPr>
            <a:normAutofit fontScale="90000"/>
          </a:bodyPr>
          <a:lstStyle/>
          <a:p>
            <a:r>
              <a:rPr lang="lt-LT" b="1" dirty="0"/>
              <a:t>Užtikrinama, kad darbuotojai darbo vietose nevalgytų, negertų, nerūkytų, nesinaudotų kosmetikos priemonėmis</a:t>
            </a:r>
            <a:br>
              <a:rPr lang="lt-LT" b="1" dirty="0"/>
            </a:br>
            <a:endParaRPr lang="lt-LT" dirty="0"/>
          </a:p>
        </p:txBody>
      </p:sp>
      <p:sp>
        <p:nvSpPr>
          <p:cNvPr id="3" name="Turinio vietos rezervavimo ženklas 2"/>
          <p:cNvSpPr>
            <a:spLocks noGrp="1"/>
          </p:cNvSpPr>
          <p:nvPr>
            <p:ph idx="1"/>
          </p:nvPr>
        </p:nvSpPr>
        <p:spPr>
          <a:xfrm>
            <a:off x="827584" y="2780928"/>
            <a:ext cx="7859216" cy="3345235"/>
          </a:xfrm>
        </p:spPr>
        <p:txBody>
          <a:bodyPr/>
          <a:lstStyle/>
          <a:p>
            <a:r>
              <a:rPr lang="lt-LT" dirty="0" smtClean="0"/>
              <a:t>Taip - 32</a:t>
            </a:r>
          </a:p>
          <a:p>
            <a:r>
              <a:rPr lang="lt-LT" dirty="0" smtClean="0"/>
              <a:t>Ne</a:t>
            </a:r>
            <a:endParaRPr lang="lt-LT" dirty="0"/>
          </a:p>
        </p:txBody>
      </p:sp>
    </p:spTree>
    <p:extLst>
      <p:ext uri="{BB962C8B-B14F-4D97-AF65-F5344CB8AC3E}">
        <p14:creationId xmlns:p14="http://schemas.microsoft.com/office/powerpoint/2010/main" val="4217189908"/>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683568" y="980728"/>
            <a:ext cx="8229600" cy="1143000"/>
          </a:xfrm>
        </p:spPr>
        <p:txBody>
          <a:bodyPr>
            <a:normAutofit fontScale="90000"/>
          </a:bodyPr>
          <a:lstStyle/>
          <a:p>
            <a:r>
              <a:rPr lang="lt-LT" b="1" dirty="0"/>
              <a:t>Darbuotojai turi galimybę apsisaugoti nuo biologinių rizikos veiksnių tinkamai nusiplaunant rankas</a:t>
            </a:r>
            <a:br>
              <a:rPr lang="lt-LT" b="1" dirty="0"/>
            </a:br>
            <a:endParaRPr lang="lt-LT" dirty="0"/>
          </a:p>
        </p:txBody>
      </p:sp>
      <p:sp>
        <p:nvSpPr>
          <p:cNvPr id="3" name="Turinio vietos rezervavimo ženklas 2"/>
          <p:cNvSpPr>
            <a:spLocks noGrp="1"/>
          </p:cNvSpPr>
          <p:nvPr>
            <p:ph idx="1"/>
          </p:nvPr>
        </p:nvSpPr>
        <p:spPr>
          <a:xfrm>
            <a:off x="827584" y="2607733"/>
            <a:ext cx="7859216" cy="3518430"/>
          </a:xfrm>
        </p:spPr>
        <p:txBody>
          <a:bodyPr/>
          <a:lstStyle/>
          <a:p>
            <a:r>
              <a:rPr lang="lt-LT" dirty="0" smtClean="0"/>
              <a:t>Taip - 32</a:t>
            </a:r>
          </a:p>
          <a:p>
            <a:r>
              <a:rPr lang="lt-LT" dirty="0" smtClean="0"/>
              <a:t>Ne</a:t>
            </a:r>
            <a:endParaRPr lang="lt-LT" dirty="0"/>
          </a:p>
        </p:txBody>
      </p:sp>
    </p:spTree>
    <p:extLst>
      <p:ext uri="{BB962C8B-B14F-4D97-AF65-F5344CB8AC3E}">
        <p14:creationId xmlns:p14="http://schemas.microsoft.com/office/powerpoint/2010/main" val="3979694144"/>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67544" y="476672"/>
            <a:ext cx="8229600" cy="1143000"/>
          </a:xfrm>
        </p:spPr>
        <p:txBody>
          <a:bodyPr>
            <a:normAutofit fontScale="90000"/>
          </a:bodyPr>
          <a:lstStyle/>
          <a:p>
            <a:r>
              <a:rPr lang="lt-LT" b="1" dirty="0"/>
              <a:t>Esant poreikiui darbuotojai taiko higieninę rankų dezinfekciją</a:t>
            </a:r>
            <a:br>
              <a:rPr lang="lt-LT" b="1" dirty="0"/>
            </a:br>
            <a:endParaRPr lang="lt-LT" dirty="0"/>
          </a:p>
        </p:txBody>
      </p:sp>
      <p:sp>
        <p:nvSpPr>
          <p:cNvPr id="3" name="Turinio vietos rezervavimo ženklas 2"/>
          <p:cNvSpPr>
            <a:spLocks noGrp="1"/>
          </p:cNvSpPr>
          <p:nvPr>
            <p:ph idx="1"/>
          </p:nvPr>
        </p:nvSpPr>
        <p:spPr>
          <a:xfrm>
            <a:off x="457200" y="1844824"/>
            <a:ext cx="8229600" cy="4281339"/>
          </a:xfrm>
        </p:spPr>
        <p:txBody>
          <a:bodyPr/>
          <a:lstStyle/>
          <a:p>
            <a:r>
              <a:rPr lang="lt-LT" dirty="0" smtClean="0"/>
              <a:t>Taip - 32</a:t>
            </a:r>
          </a:p>
          <a:p>
            <a:r>
              <a:rPr lang="lt-LT" dirty="0" smtClean="0"/>
              <a:t>Ne</a:t>
            </a:r>
            <a:endParaRPr lang="lt-LT" dirty="0"/>
          </a:p>
        </p:txBody>
      </p:sp>
    </p:spTree>
    <p:extLst>
      <p:ext uri="{BB962C8B-B14F-4D97-AF65-F5344CB8AC3E}">
        <p14:creationId xmlns:p14="http://schemas.microsoft.com/office/powerpoint/2010/main" val="385508982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67544" y="476672"/>
            <a:ext cx="8229600" cy="1143000"/>
          </a:xfrm>
        </p:spPr>
        <p:txBody>
          <a:bodyPr>
            <a:normAutofit fontScale="90000"/>
          </a:bodyPr>
          <a:lstStyle/>
          <a:p>
            <a:r>
              <a:rPr lang="lt-LT" b="1" dirty="0"/>
              <a:t>Darbuotojai žino kaip saugiai tvarkyti ​kūno skysčius, </a:t>
            </a:r>
            <a:r>
              <a:rPr lang="lt-LT" b="1" dirty="0" err="1"/>
              <a:t>ekskretus</a:t>
            </a:r>
            <a:r>
              <a:rPr lang="lt-LT" b="1" dirty="0"/>
              <a:t> ir </a:t>
            </a:r>
            <a:r>
              <a:rPr lang="lt-LT" b="1" dirty="0" err="1"/>
              <a:t>sekretus</a:t>
            </a:r>
            <a:endParaRPr lang="lt-LT" b="1" dirty="0"/>
          </a:p>
        </p:txBody>
      </p:sp>
      <p:sp>
        <p:nvSpPr>
          <p:cNvPr id="3" name="Turinio vietos rezervavimo ženklas 2"/>
          <p:cNvSpPr>
            <a:spLocks noGrp="1"/>
          </p:cNvSpPr>
          <p:nvPr>
            <p:ph idx="1"/>
          </p:nvPr>
        </p:nvSpPr>
        <p:spPr>
          <a:xfrm>
            <a:off x="457200" y="2132856"/>
            <a:ext cx="8229600" cy="3993307"/>
          </a:xfrm>
        </p:spPr>
        <p:txBody>
          <a:bodyPr/>
          <a:lstStyle/>
          <a:p>
            <a:r>
              <a:rPr lang="lt-LT" dirty="0" smtClean="0"/>
              <a:t>Taip - 32</a:t>
            </a:r>
          </a:p>
          <a:p>
            <a:r>
              <a:rPr lang="lt-LT" dirty="0" smtClean="0"/>
              <a:t>Ne</a:t>
            </a:r>
            <a:endParaRPr lang="lt-LT" dirty="0"/>
          </a:p>
        </p:txBody>
      </p:sp>
    </p:spTree>
    <p:extLst>
      <p:ext uri="{BB962C8B-B14F-4D97-AF65-F5344CB8AC3E}">
        <p14:creationId xmlns:p14="http://schemas.microsoft.com/office/powerpoint/2010/main" val="3843252457"/>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b="1" dirty="0"/>
              <a:t>Darbuotojai žino kaip saugotis nuo per orą plintančių infekcijų</a:t>
            </a:r>
          </a:p>
        </p:txBody>
      </p:sp>
      <p:sp>
        <p:nvSpPr>
          <p:cNvPr id="3" name="Turinio vietos rezervavimo ženklas 2"/>
          <p:cNvSpPr>
            <a:spLocks noGrp="1"/>
          </p:cNvSpPr>
          <p:nvPr>
            <p:ph idx="1"/>
          </p:nvPr>
        </p:nvSpPr>
        <p:spPr>
          <a:xfrm>
            <a:off x="971600" y="2348880"/>
            <a:ext cx="7962088" cy="3899520"/>
          </a:xfrm>
        </p:spPr>
        <p:txBody>
          <a:bodyPr/>
          <a:lstStyle/>
          <a:p>
            <a:r>
              <a:rPr lang="lt-LT" dirty="0" smtClean="0"/>
              <a:t>Taip – 32</a:t>
            </a:r>
          </a:p>
          <a:p>
            <a:r>
              <a:rPr lang="lt-LT" dirty="0" smtClean="0"/>
              <a:t>Ne</a:t>
            </a:r>
            <a:endParaRPr lang="lt-LT" dirty="0"/>
          </a:p>
        </p:txBody>
      </p:sp>
    </p:spTree>
    <p:extLst>
      <p:ext uri="{BB962C8B-B14F-4D97-AF65-F5344CB8AC3E}">
        <p14:creationId xmlns:p14="http://schemas.microsoft.com/office/powerpoint/2010/main" val="556720906"/>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b="1" dirty="0"/>
              <a:t>Darbuotojai žino kaip saugiai tvarkyti biologines atliekas</a:t>
            </a:r>
          </a:p>
        </p:txBody>
      </p:sp>
      <p:sp>
        <p:nvSpPr>
          <p:cNvPr id="3" name="Turinio vietos rezervavimo ženklas 2"/>
          <p:cNvSpPr>
            <a:spLocks noGrp="1"/>
          </p:cNvSpPr>
          <p:nvPr>
            <p:ph idx="1"/>
          </p:nvPr>
        </p:nvSpPr>
        <p:spPr>
          <a:xfrm>
            <a:off x="971600" y="2006600"/>
            <a:ext cx="7962088" cy="4241800"/>
          </a:xfrm>
        </p:spPr>
        <p:txBody>
          <a:bodyPr/>
          <a:lstStyle/>
          <a:p>
            <a:r>
              <a:rPr lang="lt-LT" dirty="0" smtClean="0"/>
              <a:t>Taip - 32</a:t>
            </a:r>
          </a:p>
          <a:p>
            <a:r>
              <a:rPr lang="lt-LT" dirty="0" smtClean="0"/>
              <a:t>Ne</a:t>
            </a:r>
            <a:endParaRPr lang="lt-LT" dirty="0"/>
          </a:p>
        </p:txBody>
      </p:sp>
    </p:spTree>
    <p:extLst>
      <p:ext uri="{BB962C8B-B14F-4D97-AF65-F5344CB8AC3E}">
        <p14:creationId xmlns:p14="http://schemas.microsoft.com/office/powerpoint/2010/main" val="2517435199"/>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67544" y="764704"/>
            <a:ext cx="8229600" cy="1143000"/>
          </a:xfrm>
        </p:spPr>
        <p:txBody>
          <a:bodyPr>
            <a:normAutofit fontScale="90000"/>
          </a:bodyPr>
          <a:lstStyle/>
          <a:p>
            <a:r>
              <a:rPr lang="lt-LT" b="1" dirty="0"/>
              <a:t>Naudojamos asmeninės apsaugos priemonės tinkamai apsaugo nuo biologinių rizikos veiksnių</a:t>
            </a:r>
            <a:br>
              <a:rPr lang="lt-LT" b="1" dirty="0"/>
            </a:br>
            <a:endParaRPr lang="lt-LT" dirty="0"/>
          </a:p>
        </p:txBody>
      </p:sp>
      <p:sp>
        <p:nvSpPr>
          <p:cNvPr id="3" name="Turinio vietos rezervavimo ženklas 2"/>
          <p:cNvSpPr>
            <a:spLocks noGrp="1"/>
          </p:cNvSpPr>
          <p:nvPr>
            <p:ph idx="1"/>
          </p:nvPr>
        </p:nvSpPr>
        <p:spPr>
          <a:xfrm>
            <a:off x="457200" y="2417523"/>
            <a:ext cx="8229600" cy="3708640"/>
          </a:xfrm>
        </p:spPr>
        <p:txBody>
          <a:bodyPr/>
          <a:lstStyle/>
          <a:p>
            <a:r>
              <a:rPr lang="lt-LT" dirty="0" smtClean="0"/>
              <a:t>Taip - 32</a:t>
            </a:r>
          </a:p>
          <a:p>
            <a:r>
              <a:rPr lang="lt-LT" dirty="0" smtClean="0"/>
              <a:t>Ne</a:t>
            </a:r>
            <a:endParaRPr lang="lt-LT" dirty="0"/>
          </a:p>
        </p:txBody>
      </p:sp>
    </p:spTree>
    <p:extLst>
      <p:ext uri="{BB962C8B-B14F-4D97-AF65-F5344CB8AC3E}">
        <p14:creationId xmlns:p14="http://schemas.microsoft.com/office/powerpoint/2010/main" val="4061789672"/>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67544" y="836712"/>
            <a:ext cx="8229600" cy="1143000"/>
          </a:xfrm>
        </p:spPr>
        <p:txBody>
          <a:bodyPr>
            <a:normAutofit fontScale="90000"/>
          </a:bodyPr>
          <a:lstStyle/>
          <a:p>
            <a:r>
              <a:rPr lang="lt-LT" b="1" dirty="0"/>
              <a:t>Darbuotojai žino kokių priemonių imtis po sąlyčio su infekcinėmis medžiagomis</a:t>
            </a:r>
            <a:br>
              <a:rPr lang="lt-LT" b="1" dirty="0"/>
            </a:br>
            <a:endParaRPr lang="lt-LT" dirty="0"/>
          </a:p>
        </p:txBody>
      </p:sp>
      <p:sp>
        <p:nvSpPr>
          <p:cNvPr id="3" name="Turinio vietos rezervavimo ženklas 2"/>
          <p:cNvSpPr>
            <a:spLocks noGrp="1"/>
          </p:cNvSpPr>
          <p:nvPr>
            <p:ph idx="1"/>
          </p:nvPr>
        </p:nvSpPr>
        <p:spPr>
          <a:xfrm>
            <a:off x="457200" y="2348880"/>
            <a:ext cx="8229600" cy="3777283"/>
          </a:xfrm>
        </p:spPr>
        <p:txBody>
          <a:bodyPr/>
          <a:lstStyle/>
          <a:p>
            <a:r>
              <a:rPr lang="lt-LT" dirty="0" smtClean="0"/>
              <a:t>Taip – 32</a:t>
            </a:r>
          </a:p>
          <a:p>
            <a:r>
              <a:rPr lang="lt-LT" dirty="0" smtClean="0"/>
              <a:t>Ne</a:t>
            </a:r>
            <a:endParaRPr lang="lt-LT" dirty="0"/>
          </a:p>
        </p:txBody>
      </p:sp>
    </p:spTree>
    <p:extLst>
      <p:ext uri="{BB962C8B-B14F-4D97-AF65-F5344CB8AC3E}">
        <p14:creationId xmlns:p14="http://schemas.microsoft.com/office/powerpoint/2010/main" val="9073933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67544" y="548680"/>
            <a:ext cx="8229600" cy="1143000"/>
          </a:xfrm>
        </p:spPr>
        <p:txBody>
          <a:bodyPr>
            <a:noAutofit/>
          </a:bodyPr>
          <a:lstStyle/>
          <a:p>
            <a:r>
              <a:rPr lang="lt-LT" sz="3200" b="1" dirty="0"/>
              <a:t>Darbuotojai dirba darbo tvarkos taisyklėse, darbo sutartyje numatytu darbo laiku; arba darbo grafike nustatytu laiku</a:t>
            </a:r>
            <a:br>
              <a:rPr lang="lt-LT" sz="3200" b="1" dirty="0"/>
            </a:br>
            <a:endParaRPr lang="lt-LT" sz="3200" dirty="0"/>
          </a:p>
        </p:txBody>
      </p:sp>
      <p:sp>
        <p:nvSpPr>
          <p:cNvPr id="3" name="Turinio vietos rezervavimo ženklas 2"/>
          <p:cNvSpPr>
            <a:spLocks noGrp="1"/>
          </p:cNvSpPr>
          <p:nvPr>
            <p:ph idx="1"/>
          </p:nvPr>
        </p:nvSpPr>
        <p:spPr>
          <a:xfrm>
            <a:off x="457200" y="2132856"/>
            <a:ext cx="8229600" cy="3993307"/>
          </a:xfrm>
        </p:spPr>
        <p:txBody>
          <a:bodyPr/>
          <a:lstStyle/>
          <a:p>
            <a:r>
              <a:rPr lang="lt-LT" dirty="0" smtClean="0"/>
              <a:t>Taip - 32</a:t>
            </a:r>
          </a:p>
          <a:p>
            <a:r>
              <a:rPr lang="lt-LT" dirty="0" smtClean="0"/>
              <a:t>Ne - </a:t>
            </a:r>
            <a:endParaRPr lang="lt-LT" dirty="0"/>
          </a:p>
        </p:txBody>
      </p:sp>
    </p:spTree>
    <p:extLst>
      <p:ext uri="{BB962C8B-B14F-4D97-AF65-F5344CB8AC3E}">
        <p14:creationId xmlns:p14="http://schemas.microsoft.com/office/powerpoint/2010/main" val="2151049064"/>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67544" y="404664"/>
            <a:ext cx="8229600" cy="1143000"/>
          </a:xfrm>
        </p:spPr>
        <p:txBody>
          <a:bodyPr>
            <a:normAutofit fontScale="90000"/>
          </a:bodyPr>
          <a:lstStyle/>
          <a:p>
            <a:r>
              <a:rPr lang="lt-LT" b="1" dirty="0"/>
              <a:t>Vertinama galimybė darbuotojus apsaugoti skiepijimo būdu</a:t>
            </a:r>
            <a:br>
              <a:rPr lang="lt-LT" b="1" dirty="0"/>
            </a:br>
            <a:endParaRPr lang="lt-LT" dirty="0"/>
          </a:p>
        </p:txBody>
      </p:sp>
      <p:sp>
        <p:nvSpPr>
          <p:cNvPr id="3" name="Turinio vietos rezervavimo ženklas 2"/>
          <p:cNvSpPr>
            <a:spLocks noGrp="1"/>
          </p:cNvSpPr>
          <p:nvPr>
            <p:ph idx="1"/>
          </p:nvPr>
        </p:nvSpPr>
        <p:spPr>
          <a:xfrm>
            <a:off x="1435608" y="1844824"/>
            <a:ext cx="7498080" cy="4403576"/>
          </a:xfrm>
        </p:spPr>
        <p:txBody>
          <a:bodyPr>
            <a:normAutofit fontScale="62500" lnSpcReduction="20000"/>
          </a:bodyPr>
          <a:lstStyle/>
          <a:p>
            <a:r>
              <a:rPr lang="lt-LT" dirty="0" smtClean="0"/>
              <a:t>Taip - 29</a:t>
            </a:r>
          </a:p>
          <a:p>
            <a:r>
              <a:rPr lang="lt-LT" dirty="0" smtClean="0"/>
              <a:t>Ne – 3</a:t>
            </a:r>
          </a:p>
          <a:p>
            <a:pPr marL="0" indent="0">
              <a:buNone/>
            </a:pPr>
            <a:endParaRPr lang="lt-LT" dirty="0"/>
          </a:p>
          <a:p>
            <a:pPr marL="0" indent="0">
              <a:buNone/>
            </a:pPr>
            <a:endParaRPr lang="lt-LT" dirty="0" smtClean="0"/>
          </a:p>
          <a:p>
            <a:r>
              <a:rPr lang="lt-LT" dirty="0"/>
              <a:t>Kai kurių infekcinių ligų (</a:t>
            </a:r>
            <a:r>
              <a:rPr lang="lt-LT" dirty="0" err="1"/>
              <a:t>pvz</a:t>
            </a:r>
            <a:r>
              <a:rPr lang="lt-LT" dirty="0"/>
              <a:t>. gripo, tymų) galima išvengti skiepijant darbuotojus.</a:t>
            </a:r>
          </a:p>
          <a:p>
            <a:r>
              <a:rPr lang="lt-LT" dirty="0"/>
              <a:t>Jei rizikos įvertinimo rezultatai parodo darbuotojų saugai ir sveikatai gresiančią riziką dėl biologinių medžiagų, prieš kurias yra efektyvių vakcinų, poveikio, darbdavys turi raštiškai pasiūlyti darbuotojams pasiskiepyti.</a:t>
            </a:r>
          </a:p>
          <a:p>
            <a:r>
              <a:rPr lang="lt-LT" dirty="0"/>
              <a:t>Svarbu, kad darbdavys įvertintų galimybę išnaudoti šią darbuotojų apsaugos nuo biologinių rizikos veiksnių priemonę.</a:t>
            </a:r>
          </a:p>
          <a:p>
            <a:r>
              <a:rPr lang="lt-LT" dirty="0"/>
              <a:t>Darbdavys turėtų suteikti galimybę nemokamai pasiskiepyti ir paraginti visus darbuotojus, kuriems kyla rizika, sutikti pasiskiepyti.</a:t>
            </a:r>
          </a:p>
          <a:p>
            <a:pPr marL="0" indent="0">
              <a:buNone/>
            </a:pPr>
            <a:endParaRPr lang="lt-LT" dirty="0"/>
          </a:p>
        </p:txBody>
      </p:sp>
    </p:spTree>
    <p:extLst>
      <p:ext uri="{BB962C8B-B14F-4D97-AF65-F5344CB8AC3E}">
        <p14:creationId xmlns:p14="http://schemas.microsoft.com/office/powerpoint/2010/main" val="1811526798"/>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r>
              <a:rPr lang="lt-LT" dirty="0"/>
              <a:t>Cheminiai rizikos veiksniai</a:t>
            </a:r>
          </a:p>
        </p:txBody>
      </p:sp>
      <p:sp>
        <p:nvSpPr>
          <p:cNvPr id="3" name="Turinio vietos rezervavimo ženklas 2"/>
          <p:cNvSpPr>
            <a:spLocks noGrp="1"/>
          </p:cNvSpPr>
          <p:nvPr>
            <p:ph idx="1"/>
          </p:nvPr>
        </p:nvSpPr>
        <p:spPr/>
        <p:txBody>
          <a:bodyPr>
            <a:normAutofit fontScale="92500"/>
          </a:bodyPr>
          <a:lstStyle/>
          <a:p>
            <a:r>
              <a:rPr lang="lt-LT" dirty="0"/>
              <a:t>Socialiniai darbuotojai, ypač vykstantys pas globotinius į namus, dažnai susiduria su galimu cheminių veiksnių poveikiu</a:t>
            </a:r>
            <a:r>
              <a:rPr lang="lt-LT" dirty="0" smtClean="0"/>
              <a:t>.</a:t>
            </a:r>
          </a:p>
          <a:p>
            <a:r>
              <a:rPr lang="lt-LT" dirty="0" smtClean="0"/>
              <a:t>Atliekant </a:t>
            </a:r>
            <a:r>
              <a:rPr lang="lt-LT" dirty="0"/>
              <a:t>patalpų valymo darbus (grindų valymas, tualetų ir praustuvų valymas, langų valymas ir </a:t>
            </a:r>
            <a:r>
              <a:rPr lang="lt-LT" dirty="0" err="1"/>
              <a:t>kt</a:t>
            </a:r>
            <a:r>
              <a:rPr lang="lt-LT" dirty="0"/>
              <a:t>.) yra naudojami cheminiai preparatai (</a:t>
            </a:r>
            <a:r>
              <a:rPr lang="lt-LT" dirty="0" err="1"/>
              <a:t>pvz</a:t>
            </a:r>
            <a:r>
              <a:rPr lang="lt-LT" dirty="0"/>
              <a:t>., dezinfekavimo priemonės, šveitimo milteliai, plovikliai, langų valymo skysčiai ir </a:t>
            </a:r>
            <a:r>
              <a:rPr lang="lt-LT" dirty="0" err="1"/>
              <a:t>kt</a:t>
            </a:r>
            <a:r>
              <a:rPr lang="lt-LT" dirty="0"/>
              <a:t>.), kurie dažnai yra pavojingi darbuotojų saugai ir sveikatai.</a:t>
            </a:r>
          </a:p>
        </p:txBody>
      </p:sp>
    </p:spTree>
    <p:extLst>
      <p:ext uri="{BB962C8B-B14F-4D97-AF65-F5344CB8AC3E}">
        <p14:creationId xmlns:p14="http://schemas.microsoft.com/office/powerpoint/2010/main" val="3502201124"/>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b="1" dirty="0"/>
              <a:t>Naudojami pavojingi cheminiai preparatai turi saugos duomenų lapus</a:t>
            </a:r>
          </a:p>
        </p:txBody>
      </p:sp>
      <p:sp>
        <p:nvSpPr>
          <p:cNvPr id="3" name="Turinio vietos rezervavimo ženklas 2"/>
          <p:cNvSpPr>
            <a:spLocks noGrp="1"/>
          </p:cNvSpPr>
          <p:nvPr>
            <p:ph idx="1"/>
          </p:nvPr>
        </p:nvSpPr>
        <p:spPr>
          <a:xfrm>
            <a:off x="1435608" y="1988840"/>
            <a:ext cx="7498080" cy="4259560"/>
          </a:xfrm>
        </p:spPr>
        <p:txBody>
          <a:bodyPr/>
          <a:lstStyle/>
          <a:p>
            <a:r>
              <a:rPr lang="lt-LT" dirty="0" smtClean="0"/>
              <a:t>Taip - 32</a:t>
            </a:r>
          </a:p>
          <a:p>
            <a:r>
              <a:rPr lang="lt-LT" dirty="0" smtClean="0"/>
              <a:t>Ne</a:t>
            </a:r>
            <a:endParaRPr lang="lt-LT" dirty="0"/>
          </a:p>
        </p:txBody>
      </p:sp>
    </p:spTree>
    <p:extLst>
      <p:ext uri="{BB962C8B-B14F-4D97-AF65-F5344CB8AC3E}">
        <p14:creationId xmlns:p14="http://schemas.microsoft.com/office/powerpoint/2010/main" val="1172137463"/>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b="1" dirty="0"/>
              <a:t>Darbuotojai yra mokomi saugiai dirbti su cheminiais preparatais</a:t>
            </a:r>
          </a:p>
        </p:txBody>
      </p:sp>
      <p:sp>
        <p:nvSpPr>
          <p:cNvPr id="3" name="Turinio vietos rezervavimo ženklas 2"/>
          <p:cNvSpPr>
            <a:spLocks noGrp="1"/>
          </p:cNvSpPr>
          <p:nvPr>
            <p:ph idx="1"/>
          </p:nvPr>
        </p:nvSpPr>
        <p:spPr>
          <a:xfrm>
            <a:off x="1435608" y="2204864"/>
            <a:ext cx="7498080" cy="4043536"/>
          </a:xfrm>
        </p:spPr>
        <p:txBody>
          <a:bodyPr/>
          <a:lstStyle/>
          <a:p>
            <a:r>
              <a:rPr lang="lt-LT" dirty="0" smtClean="0"/>
              <a:t>Taip – 32</a:t>
            </a:r>
          </a:p>
          <a:p>
            <a:r>
              <a:rPr lang="lt-LT" dirty="0" smtClean="0"/>
              <a:t>Ne</a:t>
            </a:r>
            <a:endParaRPr lang="lt-LT" dirty="0"/>
          </a:p>
        </p:txBody>
      </p:sp>
    </p:spTree>
    <p:extLst>
      <p:ext uri="{BB962C8B-B14F-4D97-AF65-F5344CB8AC3E}">
        <p14:creationId xmlns:p14="http://schemas.microsoft.com/office/powerpoint/2010/main" val="2025422835"/>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67544" y="908720"/>
            <a:ext cx="8229600" cy="1143000"/>
          </a:xfrm>
        </p:spPr>
        <p:txBody>
          <a:bodyPr>
            <a:normAutofit fontScale="90000"/>
          </a:bodyPr>
          <a:lstStyle/>
          <a:p>
            <a:r>
              <a:rPr lang="lt-LT" b="1" dirty="0"/>
              <a:t>Darbo su pavojingais cheminiais preparatais metu naudojamos tinkamos asmeninės apsaugos priemonės</a:t>
            </a:r>
          </a:p>
        </p:txBody>
      </p:sp>
      <p:sp>
        <p:nvSpPr>
          <p:cNvPr id="3" name="Turinio vietos rezervavimo ženklas 2"/>
          <p:cNvSpPr>
            <a:spLocks noGrp="1"/>
          </p:cNvSpPr>
          <p:nvPr>
            <p:ph idx="1"/>
          </p:nvPr>
        </p:nvSpPr>
        <p:spPr>
          <a:xfrm>
            <a:off x="899592" y="2924944"/>
            <a:ext cx="7787208" cy="3201219"/>
          </a:xfrm>
        </p:spPr>
        <p:txBody>
          <a:bodyPr/>
          <a:lstStyle/>
          <a:p>
            <a:r>
              <a:rPr lang="lt-LT" dirty="0" smtClean="0"/>
              <a:t>Taip - 32</a:t>
            </a:r>
          </a:p>
          <a:p>
            <a:r>
              <a:rPr lang="lt-LT" dirty="0" smtClean="0"/>
              <a:t>Ne</a:t>
            </a:r>
            <a:endParaRPr lang="lt-LT" dirty="0"/>
          </a:p>
        </p:txBody>
      </p:sp>
    </p:spTree>
    <p:extLst>
      <p:ext uri="{BB962C8B-B14F-4D97-AF65-F5344CB8AC3E}">
        <p14:creationId xmlns:p14="http://schemas.microsoft.com/office/powerpoint/2010/main" val="3266096906"/>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fi-FI" b="1" dirty="0"/>
              <a:t>Cheminiai preparatai yra laikomi tinkamai</a:t>
            </a:r>
          </a:p>
        </p:txBody>
      </p:sp>
      <p:sp>
        <p:nvSpPr>
          <p:cNvPr id="3" name="Turinio vietos rezervavimo ženklas 2"/>
          <p:cNvSpPr>
            <a:spLocks noGrp="1"/>
          </p:cNvSpPr>
          <p:nvPr>
            <p:ph idx="1"/>
          </p:nvPr>
        </p:nvSpPr>
        <p:spPr/>
        <p:txBody>
          <a:bodyPr/>
          <a:lstStyle/>
          <a:p>
            <a:r>
              <a:rPr lang="lt-LT" dirty="0" smtClean="0"/>
              <a:t>Taip - 37</a:t>
            </a:r>
          </a:p>
          <a:p>
            <a:r>
              <a:rPr lang="lt-LT" dirty="0" smtClean="0"/>
              <a:t>Ne</a:t>
            </a:r>
            <a:endParaRPr lang="lt-LT" dirty="0"/>
          </a:p>
        </p:txBody>
      </p:sp>
    </p:spTree>
    <p:extLst>
      <p:ext uri="{BB962C8B-B14F-4D97-AF65-F5344CB8AC3E}">
        <p14:creationId xmlns:p14="http://schemas.microsoft.com/office/powerpoint/2010/main" val="2088008316"/>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dirty="0"/>
              <a:t>Darbas lauko sąlygomis</a:t>
            </a:r>
          </a:p>
        </p:txBody>
      </p:sp>
      <p:sp>
        <p:nvSpPr>
          <p:cNvPr id="3" name="Turinio vietos rezervavimo ženklas 2"/>
          <p:cNvSpPr>
            <a:spLocks noGrp="1"/>
          </p:cNvSpPr>
          <p:nvPr>
            <p:ph idx="1"/>
          </p:nvPr>
        </p:nvSpPr>
        <p:spPr/>
        <p:txBody>
          <a:bodyPr/>
          <a:lstStyle/>
          <a:p>
            <a:r>
              <a:rPr lang="lt-LT" b="1" dirty="0"/>
              <a:t>Ar darbuotojai dirba lauko sąlygomis</a:t>
            </a:r>
            <a:r>
              <a:rPr lang="lt-LT" b="1" dirty="0" smtClean="0"/>
              <a:t>?</a:t>
            </a:r>
          </a:p>
          <a:p>
            <a:endParaRPr lang="lt-LT" b="1" dirty="0"/>
          </a:p>
          <a:p>
            <a:r>
              <a:rPr lang="lt-LT" dirty="0" smtClean="0"/>
              <a:t>Taip</a:t>
            </a:r>
          </a:p>
          <a:p>
            <a:r>
              <a:rPr lang="lt-LT" dirty="0" smtClean="0"/>
              <a:t>Ne - 32</a:t>
            </a:r>
            <a:endParaRPr lang="lt-LT" dirty="0"/>
          </a:p>
        </p:txBody>
      </p:sp>
    </p:spTree>
    <p:extLst>
      <p:ext uri="{BB962C8B-B14F-4D97-AF65-F5344CB8AC3E}">
        <p14:creationId xmlns:p14="http://schemas.microsoft.com/office/powerpoint/2010/main" val="3807741802"/>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dirty="0"/>
              <a:t>Triukšmas</a:t>
            </a:r>
          </a:p>
        </p:txBody>
      </p:sp>
      <p:sp>
        <p:nvSpPr>
          <p:cNvPr id="3" name="Turinio vietos rezervavimo ženklas 2"/>
          <p:cNvSpPr>
            <a:spLocks noGrp="1"/>
          </p:cNvSpPr>
          <p:nvPr>
            <p:ph idx="1"/>
          </p:nvPr>
        </p:nvSpPr>
        <p:spPr/>
        <p:txBody>
          <a:bodyPr>
            <a:normAutofit fontScale="92500"/>
          </a:bodyPr>
          <a:lstStyle/>
          <a:p>
            <a:r>
              <a:rPr lang="lt-LT" dirty="0"/>
              <a:t>Socialiniams darbuotojams tam tikrais atvejais tenka dirbti ir padidinto triukšmo sąlygomis, pavyzdžiui kai vienoje vietoje yra daug globotinių, kurie garsiai kalba ar kitaip kelia triukšmą</a:t>
            </a:r>
            <a:r>
              <a:rPr lang="lt-LT" dirty="0" smtClean="0"/>
              <a:t>.</a:t>
            </a:r>
          </a:p>
          <a:p>
            <a:r>
              <a:rPr lang="lt-LT" dirty="0"/>
              <a:t>Triukšmas yra apibūdinamas kaip nepageidaujamas garsas; jo intensyvumas matuojamas decibelais (</a:t>
            </a:r>
            <a:r>
              <a:rPr lang="lt-LT" dirty="0" err="1"/>
              <a:t>dB</a:t>
            </a:r>
            <a:r>
              <a:rPr lang="lt-LT" dirty="0"/>
              <a:t>). Įprasto pokalbio metu triukšmo lygis būna apie 65 </a:t>
            </a:r>
            <a:r>
              <a:rPr lang="lt-LT" dirty="0" err="1"/>
              <a:t>dB(A</a:t>
            </a:r>
            <a:r>
              <a:rPr lang="lt-LT" dirty="0"/>
              <a:t>), o šaukiant paprastai siekia apie 80 </a:t>
            </a:r>
            <a:r>
              <a:rPr lang="lt-LT" dirty="0" err="1"/>
              <a:t>dB(A</a:t>
            </a:r>
            <a:r>
              <a:rPr lang="lt-LT" dirty="0"/>
              <a:t>).</a:t>
            </a:r>
          </a:p>
        </p:txBody>
      </p:sp>
    </p:spTree>
    <p:extLst>
      <p:ext uri="{BB962C8B-B14F-4D97-AF65-F5344CB8AC3E}">
        <p14:creationId xmlns:p14="http://schemas.microsoft.com/office/powerpoint/2010/main" val="3701085491"/>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683568" y="476672"/>
            <a:ext cx="8229600" cy="1143000"/>
          </a:xfrm>
        </p:spPr>
        <p:txBody>
          <a:bodyPr>
            <a:normAutofit fontScale="90000"/>
          </a:bodyPr>
          <a:lstStyle/>
          <a:p>
            <a:r>
              <a:rPr lang="lt-LT" b="1" dirty="0"/>
              <a:t>Triukšmas darbo aplinkoje yra nedidelis ir netrukdo darbuotojams dirbti</a:t>
            </a:r>
          </a:p>
        </p:txBody>
      </p:sp>
      <p:sp>
        <p:nvSpPr>
          <p:cNvPr id="3" name="Turinio vietos rezervavimo ženklas 2"/>
          <p:cNvSpPr>
            <a:spLocks noGrp="1"/>
          </p:cNvSpPr>
          <p:nvPr>
            <p:ph idx="1"/>
          </p:nvPr>
        </p:nvSpPr>
        <p:spPr>
          <a:xfrm>
            <a:off x="971600" y="2204864"/>
            <a:ext cx="7715200" cy="3921299"/>
          </a:xfrm>
        </p:spPr>
        <p:txBody>
          <a:bodyPr/>
          <a:lstStyle/>
          <a:p>
            <a:r>
              <a:rPr lang="lt-LT" dirty="0" smtClean="0"/>
              <a:t>Taip - 32</a:t>
            </a:r>
          </a:p>
          <a:p>
            <a:r>
              <a:rPr lang="lt-LT" dirty="0" smtClean="0"/>
              <a:t>Ne</a:t>
            </a:r>
            <a:endParaRPr lang="lt-LT" dirty="0"/>
          </a:p>
        </p:txBody>
      </p:sp>
    </p:spTree>
    <p:extLst>
      <p:ext uri="{BB962C8B-B14F-4D97-AF65-F5344CB8AC3E}">
        <p14:creationId xmlns:p14="http://schemas.microsoft.com/office/powerpoint/2010/main" val="181966354"/>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b="1" dirty="0"/>
              <a:t>Darbuotojai mokomi tinkamai naudoti savo balsą</a:t>
            </a:r>
          </a:p>
        </p:txBody>
      </p:sp>
      <p:sp>
        <p:nvSpPr>
          <p:cNvPr id="3" name="Turinio vietos rezervavimo ženklas 2"/>
          <p:cNvSpPr>
            <a:spLocks noGrp="1"/>
          </p:cNvSpPr>
          <p:nvPr>
            <p:ph idx="1"/>
          </p:nvPr>
        </p:nvSpPr>
        <p:spPr>
          <a:xfrm>
            <a:off x="1435608" y="2276872"/>
            <a:ext cx="7498080" cy="3971528"/>
          </a:xfrm>
        </p:spPr>
        <p:txBody>
          <a:bodyPr/>
          <a:lstStyle/>
          <a:p>
            <a:r>
              <a:rPr lang="lt-LT" dirty="0" smtClean="0"/>
              <a:t>Taip - 30</a:t>
            </a:r>
          </a:p>
          <a:p>
            <a:r>
              <a:rPr lang="lt-LT" dirty="0" smtClean="0"/>
              <a:t>Ne - 2</a:t>
            </a:r>
            <a:endParaRPr lang="lt-LT" dirty="0"/>
          </a:p>
        </p:txBody>
      </p:sp>
    </p:spTree>
    <p:extLst>
      <p:ext uri="{BB962C8B-B14F-4D97-AF65-F5344CB8AC3E}">
        <p14:creationId xmlns:p14="http://schemas.microsoft.com/office/powerpoint/2010/main" val="2455927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b="1" dirty="0"/>
              <a:t>Darbo grafikai sudaromi tinkamai</a:t>
            </a:r>
            <a:br>
              <a:rPr lang="lt-LT" b="1" dirty="0"/>
            </a:br>
            <a:endParaRPr lang="lt-LT" dirty="0"/>
          </a:p>
        </p:txBody>
      </p:sp>
      <p:sp>
        <p:nvSpPr>
          <p:cNvPr id="3" name="Turinio vietos rezervavimo ženklas 2"/>
          <p:cNvSpPr>
            <a:spLocks noGrp="1"/>
          </p:cNvSpPr>
          <p:nvPr>
            <p:ph idx="1"/>
          </p:nvPr>
        </p:nvSpPr>
        <p:spPr/>
        <p:txBody>
          <a:bodyPr/>
          <a:lstStyle/>
          <a:p>
            <a:r>
              <a:rPr lang="lt-LT" dirty="0" smtClean="0"/>
              <a:t>Taip – 32</a:t>
            </a:r>
          </a:p>
          <a:p>
            <a:r>
              <a:rPr lang="lt-LT" dirty="0" smtClean="0"/>
              <a:t>Ne - </a:t>
            </a:r>
            <a:endParaRPr lang="lt-LT" dirty="0"/>
          </a:p>
        </p:txBody>
      </p:sp>
    </p:spTree>
    <p:extLst>
      <p:ext uri="{BB962C8B-B14F-4D97-AF65-F5344CB8AC3E}">
        <p14:creationId xmlns:p14="http://schemas.microsoft.com/office/powerpoint/2010/main" val="3058963899"/>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dirty="0"/>
              <a:t>Lankomoji globotinių priežiūra</a:t>
            </a:r>
          </a:p>
        </p:txBody>
      </p:sp>
      <p:sp>
        <p:nvSpPr>
          <p:cNvPr id="3" name="Turinio vietos rezervavimo ženklas 2"/>
          <p:cNvSpPr>
            <a:spLocks noGrp="1"/>
          </p:cNvSpPr>
          <p:nvPr>
            <p:ph idx="1"/>
          </p:nvPr>
        </p:nvSpPr>
        <p:spPr/>
        <p:txBody>
          <a:bodyPr/>
          <a:lstStyle/>
          <a:p>
            <a:pPr marL="0" indent="0">
              <a:buNone/>
            </a:pPr>
            <a:r>
              <a:rPr lang="lt-LT" dirty="0"/>
              <a:t>Ar darbuotojams reikia vykti pas globotinius į namus</a:t>
            </a:r>
            <a:r>
              <a:rPr lang="lt-LT" dirty="0" smtClean="0"/>
              <a:t>?</a:t>
            </a:r>
          </a:p>
          <a:p>
            <a:pPr marL="0" indent="0">
              <a:buNone/>
            </a:pPr>
            <a:endParaRPr lang="lt-LT" dirty="0"/>
          </a:p>
          <a:p>
            <a:pPr marL="0" indent="0">
              <a:buNone/>
            </a:pPr>
            <a:r>
              <a:rPr lang="lt-LT" dirty="0" smtClean="0"/>
              <a:t>Taip - 2</a:t>
            </a:r>
          </a:p>
          <a:p>
            <a:pPr marL="0" indent="0">
              <a:buNone/>
            </a:pPr>
            <a:r>
              <a:rPr lang="lt-LT" dirty="0" smtClean="0"/>
              <a:t>Ne - 30</a:t>
            </a:r>
            <a:endParaRPr lang="lt-LT" dirty="0"/>
          </a:p>
        </p:txBody>
      </p:sp>
    </p:spTree>
    <p:extLst>
      <p:ext uri="{BB962C8B-B14F-4D97-AF65-F5344CB8AC3E}">
        <p14:creationId xmlns:p14="http://schemas.microsoft.com/office/powerpoint/2010/main" val="1167205066"/>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dirty="0" smtClean="0"/>
              <a:t>Darbas biure</a:t>
            </a:r>
            <a:endParaRPr lang="lt-LT" dirty="0"/>
          </a:p>
        </p:txBody>
      </p:sp>
      <p:sp>
        <p:nvSpPr>
          <p:cNvPr id="3" name="Turinio vietos rezervavimo ženklas 2"/>
          <p:cNvSpPr>
            <a:spLocks noGrp="1"/>
          </p:cNvSpPr>
          <p:nvPr>
            <p:ph idx="1"/>
          </p:nvPr>
        </p:nvSpPr>
        <p:spPr/>
        <p:txBody>
          <a:bodyPr/>
          <a:lstStyle/>
          <a:p>
            <a:r>
              <a:rPr lang="lt-LT" dirty="0" smtClean="0"/>
              <a:t>4 respondentai</a:t>
            </a:r>
            <a:endParaRPr lang="lt-LT" dirty="0"/>
          </a:p>
        </p:txBody>
      </p:sp>
    </p:spTree>
    <p:extLst>
      <p:ext uri="{BB962C8B-B14F-4D97-AF65-F5344CB8AC3E}">
        <p14:creationId xmlns:p14="http://schemas.microsoft.com/office/powerpoint/2010/main" val="1647104129"/>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67544" y="476672"/>
            <a:ext cx="8229600" cy="1143000"/>
          </a:xfrm>
        </p:spPr>
        <p:txBody>
          <a:bodyPr>
            <a:normAutofit fontScale="90000"/>
          </a:bodyPr>
          <a:lstStyle/>
          <a:p>
            <a:r>
              <a:rPr lang="lt-LT" b="1" dirty="0"/>
              <a:t>Neįgaliųjų darbuotojų reikmės yra tenkinamos</a:t>
            </a:r>
            <a:br>
              <a:rPr lang="lt-LT" b="1" dirty="0"/>
            </a:br>
            <a:endParaRPr lang="lt-LT" dirty="0"/>
          </a:p>
        </p:txBody>
      </p:sp>
      <p:sp>
        <p:nvSpPr>
          <p:cNvPr id="3" name="Turinio vietos rezervavimo ženklas 2"/>
          <p:cNvSpPr>
            <a:spLocks noGrp="1"/>
          </p:cNvSpPr>
          <p:nvPr>
            <p:ph idx="1"/>
          </p:nvPr>
        </p:nvSpPr>
        <p:spPr/>
        <p:txBody>
          <a:bodyPr>
            <a:normAutofit fontScale="92500" lnSpcReduction="20000"/>
          </a:bodyPr>
          <a:lstStyle/>
          <a:p>
            <a:r>
              <a:rPr lang="lt-LT" dirty="0" smtClean="0"/>
              <a:t>Taip – 1</a:t>
            </a:r>
          </a:p>
          <a:p>
            <a:r>
              <a:rPr lang="lt-LT" dirty="0" smtClean="0"/>
              <a:t>Ne – 3</a:t>
            </a:r>
          </a:p>
          <a:p>
            <a:r>
              <a:rPr lang="lt-LT" dirty="0" smtClean="0"/>
              <a:t>Netaikoma</a:t>
            </a:r>
          </a:p>
          <a:p>
            <a:endParaRPr lang="lt-LT" dirty="0"/>
          </a:p>
          <a:p>
            <a:r>
              <a:rPr lang="lt-LT" dirty="0"/>
              <a:t>Jeigu įmonėje dirba neįgalieji darbuotojai darbovietės turi būti įrengtos atsižvelgiant į jų reikmes.</a:t>
            </a:r>
            <a:br>
              <a:rPr lang="lt-LT" dirty="0"/>
            </a:br>
            <a:r>
              <a:rPr lang="lt-LT" dirty="0"/>
              <a:t>Ši nuostata ypač svarbi įrengiant duris, judėjimo kelius, laiptus, praustuvus, tualetus, kuriais naudojasi darbuotojai su negalia, taip pat darbo vietoms, kuriose jie dirba.</a:t>
            </a:r>
          </a:p>
        </p:txBody>
      </p:sp>
    </p:spTree>
    <p:extLst>
      <p:ext uri="{BB962C8B-B14F-4D97-AF65-F5344CB8AC3E}">
        <p14:creationId xmlns:p14="http://schemas.microsoft.com/office/powerpoint/2010/main" val="1763486944"/>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67544" y="404664"/>
            <a:ext cx="8229600" cy="1143000"/>
          </a:xfrm>
        </p:spPr>
        <p:txBody>
          <a:bodyPr>
            <a:normAutofit fontScale="90000"/>
          </a:bodyPr>
          <a:lstStyle/>
          <a:p>
            <a:r>
              <a:rPr lang="lt-LT" b="1" dirty="0"/>
              <a:t>Įmonėje yra įrengtos sanitarinės patalpos</a:t>
            </a:r>
          </a:p>
        </p:txBody>
      </p:sp>
      <p:sp>
        <p:nvSpPr>
          <p:cNvPr id="3" name="Turinio vietos rezervavimo ženklas 2"/>
          <p:cNvSpPr>
            <a:spLocks noGrp="1"/>
          </p:cNvSpPr>
          <p:nvPr>
            <p:ph idx="1"/>
          </p:nvPr>
        </p:nvSpPr>
        <p:spPr>
          <a:xfrm>
            <a:off x="1435608" y="1916832"/>
            <a:ext cx="7498080" cy="4331568"/>
          </a:xfrm>
        </p:spPr>
        <p:txBody>
          <a:bodyPr>
            <a:normAutofit fontScale="47500" lnSpcReduction="20000"/>
          </a:bodyPr>
          <a:lstStyle/>
          <a:p>
            <a:r>
              <a:rPr lang="lt-LT" dirty="0" smtClean="0"/>
              <a:t>Taip – 1</a:t>
            </a:r>
          </a:p>
          <a:p>
            <a:r>
              <a:rPr lang="lt-LT" dirty="0" smtClean="0"/>
              <a:t>Ne – 3</a:t>
            </a:r>
          </a:p>
          <a:p>
            <a:endParaRPr lang="lt-LT" dirty="0"/>
          </a:p>
          <a:p>
            <a:r>
              <a:rPr lang="lt-LT" dirty="0"/>
              <a:t>Prie darbo vietų turi būti įrengtas reikiamas kiekis atskirų sanitarinių įrenginių:</a:t>
            </a:r>
          </a:p>
          <a:p>
            <a:r>
              <a:rPr lang="lt-LT" dirty="0"/>
              <a:t>- vienas unitazas skiriamas 12 moterų; </a:t>
            </a:r>
          </a:p>
          <a:p>
            <a:r>
              <a:rPr lang="lt-LT" dirty="0"/>
              <a:t>- vienas unitazas ir vienas pisuaras skiriamas 18 vyrų;                       </a:t>
            </a:r>
          </a:p>
          <a:p>
            <a:r>
              <a:rPr lang="lt-LT" dirty="0"/>
              <a:t>- viena rankų praustuvė skiriama 48 vyrams arba moterims.</a:t>
            </a:r>
          </a:p>
          <a:p>
            <a:r>
              <a:rPr lang="lt-LT" dirty="0"/>
              <a:t>Jeigu pastatas </a:t>
            </a:r>
            <a:r>
              <a:rPr lang="lt-LT" dirty="0" smtClean="0"/>
              <a:t>daugiaaukštis</a:t>
            </a:r>
            <a:r>
              <a:rPr lang="lt-LT" dirty="0"/>
              <a:t>, tualetai turi būti įrengti kiekviename aukšte.</a:t>
            </a:r>
          </a:p>
          <a:p>
            <a:r>
              <a:rPr lang="lt-LT" dirty="0"/>
              <a:t>Atstumas nuo darbo vietų patalpose iki tualetų turi būti ne didesnis kaip 75 </a:t>
            </a:r>
            <a:r>
              <a:rPr lang="lt-LT" dirty="0" err="1"/>
              <a:t>m</a:t>
            </a:r>
            <a:r>
              <a:rPr lang="lt-LT" dirty="0"/>
              <a:t>.</a:t>
            </a:r>
          </a:p>
          <a:p>
            <a:r>
              <a:rPr lang="lt-LT" dirty="0"/>
              <a:t>Tualete turi būti rankų praustuvė, asmens higienos priemonių ( tualetinio popieriaus, muilo), vienkartiniai rankšluosčiai ar rankų džiovintuvas, atliekų surinkimo talpykla.</a:t>
            </a:r>
          </a:p>
          <a:p>
            <a:r>
              <a:rPr lang="lt-LT" dirty="0"/>
              <a:t>Moterims ir vyrams turi būti įrengti atskiri tualetai arba tam tikrais atvejais sudaryta galimybė tomis pačiomis patalpomis naudotis atskirai (skirtingu metu).</a:t>
            </a:r>
          </a:p>
          <a:p>
            <a:r>
              <a:rPr lang="lt-LT" dirty="0"/>
              <a:t>* - Įmonės, veikiančios visuomeninės paskirties pastate, darbuotojai gali naudotis bendrosiomis pastato buities, sanitarinėmis ir higienos patalpomis.</a:t>
            </a:r>
          </a:p>
        </p:txBody>
      </p:sp>
    </p:spTree>
    <p:extLst>
      <p:ext uri="{BB962C8B-B14F-4D97-AF65-F5344CB8AC3E}">
        <p14:creationId xmlns:p14="http://schemas.microsoft.com/office/powerpoint/2010/main" val="3087339666"/>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r>
              <a:rPr lang="lt-LT" b="1" dirty="0"/>
              <a:t>Yra įrengtos poilsio patalpos</a:t>
            </a:r>
          </a:p>
        </p:txBody>
      </p:sp>
      <p:sp>
        <p:nvSpPr>
          <p:cNvPr id="3" name="Turinio vietos rezervavimo ženklas 2"/>
          <p:cNvSpPr>
            <a:spLocks noGrp="1"/>
          </p:cNvSpPr>
          <p:nvPr>
            <p:ph idx="1"/>
          </p:nvPr>
        </p:nvSpPr>
        <p:spPr/>
        <p:txBody>
          <a:bodyPr>
            <a:normAutofit fontScale="85000" lnSpcReduction="10000"/>
          </a:bodyPr>
          <a:lstStyle/>
          <a:p>
            <a:r>
              <a:rPr lang="lt-LT" dirty="0" smtClean="0"/>
              <a:t>Taip – 1</a:t>
            </a:r>
          </a:p>
          <a:p>
            <a:r>
              <a:rPr lang="lt-LT" dirty="0" smtClean="0"/>
              <a:t>Ne – 3</a:t>
            </a:r>
          </a:p>
          <a:p>
            <a:r>
              <a:rPr lang="lt-LT" dirty="0" smtClean="0"/>
              <a:t>Netaikoma</a:t>
            </a:r>
          </a:p>
          <a:p>
            <a:r>
              <a:rPr lang="lt-LT" dirty="0"/>
              <a:t>Jeigu darbuotojams nėra galimybių pertraukų metu tinkamai ilsėtis patalpose, kuriose dirbama, turi būti įrengiamos poilsio patalpos ar vietos. </a:t>
            </a:r>
          </a:p>
          <a:p>
            <a:r>
              <a:rPr lang="lt-LT" dirty="0"/>
              <a:t>Poilsio patalpų plotas turi būti ne mažesnis kaip 0,9 </a:t>
            </a:r>
            <a:r>
              <a:rPr lang="lt-LT" dirty="0" err="1"/>
              <a:t>kv</a:t>
            </a:r>
            <a:r>
              <a:rPr lang="lt-LT" dirty="0"/>
              <a:t>. metro vienam darbuotojui. Poilsio patalpose turi būti stalų ir kėdžių su atramomis.</a:t>
            </a:r>
          </a:p>
          <a:p>
            <a:r>
              <a:rPr lang="lt-LT" dirty="0"/>
              <a:t>Poilsio patalpos turi būti įrengtos taip, kad nerūkantieji būtų apsaugoti nuo tabako dūmų.</a:t>
            </a:r>
          </a:p>
        </p:txBody>
      </p:sp>
    </p:spTree>
    <p:extLst>
      <p:ext uri="{BB962C8B-B14F-4D97-AF65-F5344CB8AC3E}">
        <p14:creationId xmlns:p14="http://schemas.microsoft.com/office/powerpoint/2010/main" val="3007773447"/>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67544" y="692696"/>
            <a:ext cx="8229600" cy="1143000"/>
          </a:xfrm>
        </p:spPr>
        <p:txBody>
          <a:bodyPr>
            <a:normAutofit fontScale="90000"/>
          </a:bodyPr>
          <a:lstStyle/>
          <a:p>
            <a:r>
              <a:rPr lang="lt-LT" b="1" dirty="0"/>
              <a:t>Įmonėje yra įrengta rūkymo vieta</a:t>
            </a:r>
          </a:p>
        </p:txBody>
      </p:sp>
      <p:sp>
        <p:nvSpPr>
          <p:cNvPr id="3" name="Turinio vietos rezervavimo ženklas 2"/>
          <p:cNvSpPr>
            <a:spLocks noGrp="1"/>
          </p:cNvSpPr>
          <p:nvPr>
            <p:ph idx="1"/>
          </p:nvPr>
        </p:nvSpPr>
        <p:spPr>
          <a:xfrm>
            <a:off x="899592" y="2132856"/>
            <a:ext cx="7787208" cy="3993307"/>
          </a:xfrm>
        </p:spPr>
        <p:txBody>
          <a:bodyPr>
            <a:normAutofit fontScale="70000" lnSpcReduction="20000"/>
          </a:bodyPr>
          <a:lstStyle/>
          <a:p>
            <a:r>
              <a:rPr lang="lt-LT" dirty="0" smtClean="0"/>
              <a:t>Taip – </a:t>
            </a:r>
          </a:p>
          <a:p>
            <a:r>
              <a:rPr lang="lt-LT" dirty="0" smtClean="0"/>
              <a:t>Ne – 4</a:t>
            </a:r>
          </a:p>
          <a:p>
            <a:endParaRPr lang="lt-LT" dirty="0"/>
          </a:p>
          <a:p>
            <a:r>
              <a:rPr lang="lt-LT" b="1" dirty="0"/>
              <a:t>Rūkymo patalpos (vietos) </a:t>
            </a:r>
            <a:r>
              <a:rPr lang="lt-LT" dirty="0"/>
              <a:t>–įmonėse, įstaigose ir organizacijose įrengtos specialios patalpos (vietos), kuriose leidžiama rūkyti.</a:t>
            </a:r>
            <a:br>
              <a:rPr lang="lt-LT" dirty="0"/>
            </a:br>
            <a:r>
              <a:rPr lang="lt-LT" dirty="0"/>
              <a:t>Rūkymo patalpos (vietos) turi būti atskirtos nuo darbo patalpų, taip pat nuo sanitarinių ir buitinių patalpų, kuriomis naudojasi ir nerūkantys darbuotojai, aptarnaujami klientai ir lankytojai.</a:t>
            </a:r>
          </a:p>
          <a:p>
            <a:r>
              <a:rPr lang="lt-LT" dirty="0"/>
              <a:t>Rūkymo patalpose (vietose) turi būti bent vienas tekstinis įspėjimas</a:t>
            </a:r>
            <a:br>
              <a:rPr lang="lt-LT" dirty="0"/>
            </a:br>
            <a:r>
              <a:rPr lang="lt-LT" dirty="0"/>
              <a:t>apie rūkymo pavojų sveikatai iš Tekstinių įspėjimų apie rūkymo pavojų sveikatai sąrašo.</a:t>
            </a:r>
          </a:p>
        </p:txBody>
      </p:sp>
    </p:spTree>
    <p:extLst>
      <p:ext uri="{BB962C8B-B14F-4D97-AF65-F5344CB8AC3E}">
        <p14:creationId xmlns:p14="http://schemas.microsoft.com/office/powerpoint/2010/main" val="3746958164"/>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1115616" y="908720"/>
            <a:ext cx="8229600" cy="782960"/>
          </a:xfrm>
        </p:spPr>
        <p:txBody>
          <a:bodyPr>
            <a:normAutofit fontScale="90000"/>
          </a:bodyPr>
          <a:lstStyle/>
          <a:p>
            <a:r>
              <a:rPr lang="lt-LT" b="1" dirty="0"/>
              <a:t>Monitorius yra lengvai reguliuojamas</a:t>
            </a:r>
            <a:br>
              <a:rPr lang="lt-LT" b="1" dirty="0"/>
            </a:br>
            <a:r>
              <a:rPr lang="lt-LT" dirty="0"/>
              <a:t/>
            </a:r>
            <a:br>
              <a:rPr lang="lt-LT" dirty="0"/>
            </a:br>
            <a:endParaRPr lang="lt-LT" dirty="0"/>
          </a:p>
        </p:txBody>
      </p:sp>
      <p:sp>
        <p:nvSpPr>
          <p:cNvPr id="3" name="Turinio vietos rezervavimo ženklas 2"/>
          <p:cNvSpPr>
            <a:spLocks noGrp="1"/>
          </p:cNvSpPr>
          <p:nvPr>
            <p:ph idx="1"/>
          </p:nvPr>
        </p:nvSpPr>
        <p:spPr>
          <a:xfrm>
            <a:off x="457200" y="2060848"/>
            <a:ext cx="8229600" cy="4065315"/>
          </a:xfrm>
        </p:spPr>
        <p:txBody>
          <a:bodyPr>
            <a:normAutofit fontScale="77500" lnSpcReduction="20000"/>
          </a:bodyPr>
          <a:lstStyle/>
          <a:p>
            <a:r>
              <a:rPr lang="lt-LT" dirty="0" smtClean="0"/>
              <a:t>Taip – 1</a:t>
            </a:r>
          </a:p>
          <a:p>
            <a:r>
              <a:rPr lang="lt-LT" dirty="0" smtClean="0"/>
              <a:t>Ne – 3</a:t>
            </a:r>
          </a:p>
          <a:p>
            <a:endParaRPr lang="lt-LT" dirty="0"/>
          </a:p>
          <a:p>
            <a:r>
              <a:rPr lang="lt-LT" dirty="0"/>
              <a:t>Monitoriaus ekranas turi būti lengvai bei laisvai pasukamas ir pakreipiamas pagal darbuotojų poreikius. Todėl ekranas turėtų turėti stovą arba reguliuojamą stalą, leidžiančius keisti ekrano padėtį.</a:t>
            </a:r>
            <a:br>
              <a:rPr lang="lt-LT" dirty="0"/>
            </a:br>
            <a:r>
              <a:rPr lang="lt-LT" dirty="0"/>
              <a:t>Monitoriaus viršus turi būti akių lygyje (arba truputį žemiau), palenktas taip, kad žiūrėtume truputį žemyn, kitaip darbuotojui netrukus pradės skaudėti sprandą. </a:t>
            </a:r>
          </a:p>
          <a:p>
            <a:r>
              <a:rPr lang="lt-LT" dirty="0"/>
              <a:t>Languose ar šalia jų įtaisomos priemonės, leidžiančios sumažinti krentantį į darbo vietą šviesos srautą.</a:t>
            </a:r>
          </a:p>
          <a:p>
            <a:pPr marL="0" indent="0">
              <a:buNone/>
            </a:pPr>
            <a:endParaRPr lang="lt-LT" dirty="0"/>
          </a:p>
        </p:txBody>
      </p:sp>
    </p:spTree>
    <p:extLst>
      <p:ext uri="{BB962C8B-B14F-4D97-AF65-F5344CB8AC3E}">
        <p14:creationId xmlns:p14="http://schemas.microsoft.com/office/powerpoint/2010/main" val="4057743243"/>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b="1" dirty="0" smtClean="0"/>
              <a:t/>
            </a:r>
            <a:br>
              <a:rPr lang="lt-LT" b="1" dirty="0" smtClean="0"/>
            </a:br>
            <a:r>
              <a:rPr lang="lt-LT" b="1" dirty="0"/>
              <a:t/>
            </a:r>
            <a:br>
              <a:rPr lang="lt-LT" b="1" dirty="0"/>
            </a:br>
            <a:r>
              <a:rPr lang="lt-LT" b="1" dirty="0"/>
              <a:t>Vaizdas ekrane yra stabilus ir nemirgantis</a:t>
            </a:r>
            <a:br>
              <a:rPr lang="lt-LT" b="1" dirty="0"/>
            </a:br>
            <a:endParaRPr lang="lt-LT" dirty="0"/>
          </a:p>
        </p:txBody>
      </p:sp>
      <p:sp>
        <p:nvSpPr>
          <p:cNvPr id="3" name="Turinio vietos rezervavimo ženklas 2"/>
          <p:cNvSpPr>
            <a:spLocks noGrp="1"/>
          </p:cNvSpPr>
          <p:nvPr>
            <p:ph idx="1"/>
          </p:nvPr>
        </p:nvSpPr>
        <p:spPr>
          <a:xfrm>
            <a:off x="457200" y="1772816"/>
            <a:ext cx="8229600" cy="4353347"/>
          </a:xfrm>
        </p:spPr>
        <p:txBody>
          <a:bodyPr>
            <a:normAutofit fontScale="92500" lnSpcReduction="20000"/>
          </a:bodyPr>
          <a:lstStyle/>
          <a:p>
            <a:r>
              <a:rPr lang="lt-LT" dirty="0" smtClean="0"/>
              <a:t>Taip – 1</a:t>
            </a:r>
          </a:p>
          <a:p>
            <a:r>
              <a:rPr lang="lt-LT" dirty="0" smtClean="0"/>
              <a:t>Ne – 3</a:t>
            </a:r>
          </a:p>
          <a:p>
            <a:r>
              <a:rPr lang="lt-LT" dirty="0"/>
              <a:t>Šiuo metu, yra gaminama kelių rūšių kompiuterių monitoriai -  neblizgantys (matiniai), ir blizgantys. Abiejų rūšių monitoriai turi savo privalumų ir trūkumų. tačiau, geriau yra naudoti monitorius matiniu paviršiumi (neblizgūs), nes jie neakina darbuotojų, ir nesukelia atspindžių. Matiniai paviršiai neatspindi šviesos, todėl tokius monitorius geriau naudoti lauke arba skaitymui.</a:t>
            </a:r>
          </a:p>
        </p:txBody>
      </p:sp>
    </p:spTree>
    <p:extLst>
      <p:ext uri="{BB962C8B-B14F-4D97-AF65-F5344CB8AC3E}">
        <p14:creationId xmlns:p14="http://schemas.microsoft.com/office/powerpoint/2010/main" val="702099140"/>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b="1" dirty="0"/>
              <a:t>Darbuotojai, dirbantys su kompiuteriu, periodiškai daro pertraukas</a:t>
            </a:r>
          </a:p>
        </p:txBody>
      </p:sp>
      <p:sp>
        <p:nvSpPr>
          <p:cNvPr id="3" name="Turinio vietos rezervavimo ženklas 2"/>
          <p:cNvSpPr>
            <a:spLocks noGrp="1"/>
          </p:cNvSpPr>
          <p:nvPr>
            <p:ph idx="1"/>
          </p:nvPr>
        </p:nvSpPr>
        <p:spPr>
          <a:xfrm>
            <a:off x="1435608" y="1916832"/>
            <a:ext cx="7498080" cy="4331568"/>
          </a:xfrm>
        </p:spPr>
        <p:txBody>
          <a:bodyPr>
            <a:normAutofit fontScale="70000" lnSpcReduction="20000"/>
          </a:bodyPr>
          <a:lstStyle/>
          <a:p>
            <a:r>
              <a:rPr lang="lt-LT" dirty="0" smtClean="0"/>
              <a:t>Taip – 1</a:t>
            </a:r>
          </a:p>
          <a:p>
            <a:r>
              <a:rPr lang="lt-LT" dirty="0" smtClean="0"/>
              <a:t>Ne – 3</a:t>
            </a:r>
          </a:p>
          <a:p>
            <a:pPr marL="82296" indent="0">
              <a:buNone/>
            </a:pPr>
            <a:endParaRPr lang="lt-LT" dirty="0" smtClean="0"/>
          </a:p>
          <a:p>
            <a:r>
              <a:rPr lang="lt-LT" dirty="0"/>
              <a:t>Darbdavys privalo suplanuoti darbuotojo darbą taip, kad, kasdien dirbant prie monitorių  (kompiuterio ekrano), būtų periodiškai daromos pertraukos, įskaitomos į darbo laiką, arba būtų keičiama veikla, sumažinant darbo prie monitoriaus </a:t>
            </a:r>
            <a:r>
              <a:rPr lang="lt-LT" dirty="0" smtClean="0"/>
              <a:t>krūvį.</a:t>
            </a:r>
          </a:p>
          <a:p>
            <a:r>
              <a:rPr lang="lt-LT" dirty="0" smtClean="0"/>
              <a:t>Nepertraukiamai </a:t>
            </a:r>
            <a:r>
              <a:rPr lang="lt-LT" dirty="0"/>
              <a:t>dirbti prie </a:t>
            </a:r>
            <a:r>
              <a:rPr lang="lt-LT" dirty="0" err="1"/>
              <a:t>videoterminalo</a:t>
            </a:r>
            <a:r>
              <a:rPr lang="lt-LT" dirty="0"/>
              <a:t> galima ne daugiau kaip 1 </a:t>
            </a:r>
            <a:r>
              <a:rPr lang="lt-LT" dirty="0" err="1" smtClean="0"/>
              <a:t>val</a:t>
            </a:r>
            <a:r>
              <a:rPr lang="lt-LT" dirty="0" smtClean="0"/>
              <a:t>.</a:t>
            </a:r>
          </a:p>
          <a:p>
            <a:r>
              <a:rPr lang="lt-LT" dirty="0" smtClean="0"/>
              <a:t>Dirbant </a:t>
            </a:r>
            <a:r>
              <a:rPr lang="lt-LT" dirty="0"/>
              <a:t>8 </a:t>
            </a:r>
            <a:r>
              <a:rPr lang="lt-LT" dirty="0" err="1"/>
              <a:t>val</a:t>
            </a:r>
            <a:r>
              <a:rPr lang="lt-LT" dirty="0"/>
              <a:t>. darbo dieną, reglamentuotos (specialios) 5 (10) </a:t>
            </a:r>
            <a:r>
              <a:rPr lang="lt-LT" dirty="0" err="1"/>
              <a:t>min</a:t>
            </a:r>
            <a:r>
              <a:rPr lang="lt-LT" dirty="0"/>
              <a:t>. trukmės pertraukos nustatomos po 1 </a:t>
            </a:r>
            <a:r>
              <a:rPr lang="lt-LT" dirty="0" err="1"/>
              <a:t>val</a:t>
            </a:r>
            <a:r>
              <a:rPr lang="lt-LT" dirty="0"/>
              <a:t>. nuo darbo su </a:t>
            </a:r>
            <a:r>
              <a:rPr lang="lt-LT" dirty="0" err="1"/>
              <a:t>videoterminalu</a:t>
            </a:r>
            <a:r>
              <a:rPr lang="lt-LT" dirty="0"/>
              <a:t> pradžios.</a:t>
            </a:r>
          </a:p>
        </p:txBody>
      </p:sp>
    </p:spTree>
    <p:extLst>
      <p:ext uri="{BB962C8B-B14F-4D97-AF65-F5344CB8AC3E}">
        <p14:creationId xmlns:p14="http://schemas.microsoft.com/office/powerpoint/2010/main" val="1210628401"/>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b="1" dirty="0"/>
              <a:t>Klaviatūra ir pelė yra viename lygyje, šalia viena kitos</a:t>
            </a:r>
          </a:p>
        </p:txBody>
      </p:sp>
      <p:sp>
        <p:nvSpPr>
          <p:cNvPr id="3" name="Turinio vietos rezervavimo ženklas 2"/>
          <p:cNvSpPr>
            <a:spLocks noGrp="1"/>
          </p:cNvSpPr>
          <p:nvPr>
            <p:ph idx="1"/>
          </p:nvPr>
        </p:nvSpPr>
        <p:spPr>
          <a:xfrm>
            <a:off x="1435608" y="1772816"/>
            <a:ext cx="7498080" cy="4475584"/>
          </a:xfrm>
        </p:spPr>
        <p:txBody>
          <a:bodyPr>
            <a:normAutofit fontScale="70000" lnSpcReduction="20000"/>
          </a:bodyPr>
          <a:lstStyle/>
          <a:p>
            <a:r>
              <a:rPr lang="lt-LT" dirty="0" smtClean="0"/>
              <a:t>Taip – 1</a:t>
            </a:r>
          </a:p>
          <a:p>
            <a:r>
              <a:rPr lang="lt-LT" dirty="0" smtClean="0"/>
              <a:t>Ne – 3</a:t>
            </a:r>
          </a:p>
          <a:p>
            <a:r>
              <a:rPr lang="lt-LT" dirty="0"/>
              <a:t>Netinkamas pelės ar kitų valdymo įrenginių naudojimas gali tapti diskomforto ir traumos priežastimi. Pelę reikia laikyti švelniai ir be įtampos, per daug nespaudžiant. Ranka turi būti atsipalaidavusi, pirštai laisvi. </a:t>
            </a:r>
            <a:endParaRPr lang="lt-LT" dirty="0" smtClean="0"/>
          </a:p>
          <a:p>
            <a:r>
              <a:rPr lang="lt-LT" dirty="0" smtClean="0"/>
              <a:t>Dirbant </a:t>
            </a:r>
            <a:r>
              <a:rPr lang="lt-LT" dirty="0"/>
              <a:t>su pele ar kitu  įrenginiu, reikia stengtis jį laikyti kiek galima arčiau klaviatūros, tokiame lygyje, kad nereikėtų nuolat ištiesti rankos. Kad darbas su pele būtų efektyvesnis ir kuo mažiau judėtų plaštaka bei riešas, naudojamas kokybiškas pelės kilimėlis. Svarbu, kad pelė būtų </a:t>
            </a:r>
            <a:r>
              <a:rPr lang="lt-LT" dirty="0" smtClean="0"/>
              <a:t>švari.</a:t>
            </a:r>
          </a:p>
          <a:p>
            <a:r>
              <a:rPr lang="lt-LT" dirty="0" smtClean="0"/>
              <a:t>Klaviatūra </a:t>
            </a:r>
            <a:r>
              <a:rPr lang="lt-LT" dirty="0"/>
              <a:t>turi būti kilnojama ir atskirta nuo monitoriaus taip, kad darbuotojas galėtų rasti patogią darbo padėtį, nevargindamas rankų ar plaštakų. Klaviatūros paviršius turi būti matinis.</a:t>
            </a:r>
          </a:p>
        </p:txBody>
      </p:sp>
    </p:spTree>
    <p:extLst>
      <p:ext uri="{BB962C8B-B14F-4D97-AF65-F5344CB8AC3E}">
        <p14:creationId xmlns:p14="http://schemas.microsoft.com/office/powerpoint/2010/main" val="33709175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b="1" dirty="0"/>
              <a:t>Laikomasi reikalavimo neviršyti maksimalios viršvalandžių trukmės</a:t>
            </a:r>
            <a:br>
              <a:rPr lang="lt-LT" b="1" dirty="0"/>
            </a:br>
            <a:endParaRPr lang="lt-LT" dirty="0"/>
          </a:p>
        </p:txBody>
      </p:sp>
      <p:sp>
        <p:nvSpPr>
          <p:cNvPr id="3" name="Turinio vietos rezervavimo ženklas 2"/>
          <p:cNvSpPr>
            <a:spLocks noGrp="1"/>
          </p:cNvSpPr>
          <p:nvPr>
            <p:ph idx="1"/>
          </p:nvPr>
        </p:nvSpPr>
        <p:spPr/>
        <p:txBody>
          <a:bodyPr/>
          <a:lstStyle/>
          <a:p>
            <a:r>
              <a:rPr lang="lt-LT" dirty="0" smtClean="0"/>
              <a:t>Taip – 32</a:t>
            </a:r>
          </a:p>
          <a:p>
            <a:r>
              <a:rPr lang="lt-LT" dirty="0" smtClean="0"/>
              <a:t>Ne - </a:t>
            </a:r>
            <a:endParaRPr lang="lt-LT" dirty="0"/>
          </a:p>
        </p:txBody>
      </p:sp>
    </p:spTree>
    <p:extLst>
      <p:ext uri="{BB962C8B-B14F-4D97-AF65-F5344CB8AC3E}">
        <p14:creationId xmlns:p14="http://schemas.microsoft.com/office/powerpoint/2010/main" val="2507760013"/>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b="1" dirty="0"/>
              <a:t>Darbuotojai yra apsaugoti nuo pasikartojančių rankų judesių</a:t>
            </a:r>
          </a:p>
        </p:txBody>
      </p:sp>
      <p:sp>
        <p:nvSpPr>
          <p:cNvPr id="3" name="Turinio vietos rezervavimo ženklas 2"/>
          <p:cNvSpPr>
            <a:spLocks noGrp="1"/>
          </p:cNvSpPr>
          <p:nvPr>
            <p:ph idx="1"/>
          </p:nvPr>
        </p:nvSpPr>
        <p:spPr>
          <a:xfrm>
            <a:off x="1435608" y="1772816"/>
            <a:ext cx="7498080" cy="4475584"/>
          </a:xfrm>
        </p:spPr>
        <p:txBody>
          <a:bodyPr>
            <a:normAutofit fontScale="55000" lnSpcReduction="20000"/>
          </a:bodyPr>
          <a:lstStyle/>
          <a:p>
            <a:r>
              <a:rPr lang="lt-LT" dirty="0" smtClean="0"/>
              <a:t>Taip – 3</a:t>
            </a:r>
          </a:p>
          <a:p>
            <a:r>
              <a:rPr lang="lt-LT" dirty="0" smtClean="0"/>
              <a:t>Ne – 1</a:t>
            </a:r>
          </a:p>
          <a:p>
            <a:pPr marL="0" indent="0">
              <a:buNone/>
            </a:pPr>
            <a:endParaRPr lang="lt-LT" dirty="0"/>
          </a:p>
          <a:p>
            <a:pPr marL="0" indent="0">
              <a:buNone/>
            </a:pPr>
            <a:endParaRPr lang="lt-LT" dirty="0" smtClean="0"/>
          </a:p>
          <a:p>
            <a:r>
              <a:rPr lang="lt-LT" b="1" dirty="0"/>
              <a:t>Pasikartojantys darbo judesiai</a:t>
            </a:r>
            <a:r>
              <a:rPr lang="lt-LT" dirty="0"/>
              <a:t> – vienodi, nuolat kartojami rankų judesiai, dalyvaujant plaštakos ir pirštų ar rankų ir pečių juostos raumenims.</a:t>
            </a:r>
            <a:br>
              <a:rPr lang="lt-LT" dirty="0"/>
            </a:br>
            <a:r>
              <a:rPr lang="lt-LT" dirty="0"/>
              <a:t>Dirbant su kompiuteriu pavojų kelia nuolat pasikartojantys rankų </a:t>
            </a:r>
            <a:r>
              <a:rPr lang="lt-LT" dirty="0" smtClean="0"/>
              <a:t>judesiai.</a:t>
            </a:r>
          </a:p>
          <a:p>
            <a:r>
              <a:rPr lang="lt-LT" dirty="0" smtClean="0"/>
              <a:t>Nuolat </a:t>
            </a:r>
            <a:r>
              <a:rPr lang="lt-LT" dirty="0"/>
              <a:t>pasikartojantys rankų judesiai (lenkimas, tiesimas, sukimas ar spaudimas), atliekami su jėga, dalyvaujant plaštakos ir pirštų bei rankų ir pečių juostos raumenims, tiriami nustatant atliekamų judesių skaičių ir jų atlikimo laiką per </a:t>
            </a:r>
            <a:r>
              <a:rPr lang="lt-LT" dirty="0" smtClean="0"/>
              <a:t>pamainą.</a:t>
            </a:r>
          </a:p>
          <a:p>
            <a:r>
              <a:rPr lang="lt-LT" dirty="0" smtClean="0"/>
              <a:t>Tinkama </a:t>
            </a:r>
            <a:r>
              <a:rPr lang="lt-LT" dirty="0"/>
              <a:t>spausdinimo metodika ir kūno laikysena, tinkama įranga, geri darbo įpročiai padeda išvengti kartotinų judesių. Spausdinant riešas neturėtų būti palinkęs aukštyn, žemyn ar į šoną. Nustojus spausdinti, rankoms reikia leisti pailsėti – pasidėti ant kelių, o ne ant klaviatūros.</a:t>
            </a:r>
          </a:p>
        </p:txBody>
      </p:sp>
    </p:spTree>
    <p:extLst>
      <p:ext uri="{BB962C8B-B14F-4D97-AF65-F5344CB8AC3E}">
        <p14:creationId xmlns:p14="http://schemas.microsoft.com/office/powerpoint/2010/main" val="1325707546"/>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1435608" y="836712"/>
            <a:ext cx="7498080" cy="580926"/>
          </a:xfrm>
        </p:spPr>
        <p:txBody>
          <a:bodyPr>
            <a:normAutofit fontScale="90000"/>
          </a:bodyPr>
          <a:lstStyle/>
          <a:p>
            <a:r>
              <a:rPr lang="lt-LT" b="1" dirty="0"/>
              <a:t>DSS specialistas (-ai) yra mokomas ir </a:t>
            </a:r>
            <a:r>
              <a:rPr lang="lt-LT" b="1" dirty="0" err="1"/>
              <a:t>ir</a:t>
            </a:r>
            <a:r>
              <a:rPr lang="lt-LT" b="1" dirty="0"/>
              <a:t> jo žinios DSS klausimais yra tikrinamos nustatyta tvarka</a:t>
            </a:r>
          </a:p>
        </p:txBody>
      </p:sp>
      <p:sp>
        <p:nvSpPr>
          <p:cNvPr id="3" name="Turinio vietos rezervavimo ženklas 2"/>
          <p:cNvSpPr>
            <a:spLocks noGrp="1"/>
          </p:cNvSpPr>
          <p:nvPr>
            <p:ph idx="1"/>
          </p:nvPr>
        </p:nvSpPr>
        <p:spPr>
          <a:xfrm>
            <a:off x="457200" y="2492896"/>
            <a:ext cx="8229600" cy="4032448"/>
          </a:xfrm>
        </p:spPr>
        <p:txBody>
          <a:bodyPr>
            <a:normAutofit fontScale="47500" lnSpcReduction="20000"/>
          </a:bodyPr>
          <a:lstStyle/>
          <a:p>
            <a:r>
              <a:rPr lang="lt-LT" dirty="0" smtClean="0"/>
              <a:t>Taip – 1</a:t>
            </a:r>
          </a:p>
          <a:p>
            <a:r>
              <a:rPr lang="lt-LT" dirty="0" smtClean="0"/>
              <a:t>Ne – 3</a:t>
            </a:r>
          </a:p>
          <a:p>
            <a:pPr marL="82296" indent="0">
              <a:buNone/>
            </a:pPr>
            <a:endParaRPr lang="lt-LT" dirty="0" smtClean="0"/>
          </a:p>
          <a:p>
            <a:r>
              <a:rPr lang="lt-LT" dirty="0"/>
              <a:t>Asmuo, norintis dirbti</a:t>
            </a:r>
            <a:r>
              <a:rPr lang="lt-LT" b="1" dirty="0"/>
              <a:t> DSS specialistu </a:t>
            </a:r>
            <a:r>
              <a:rPr lang="lt-LT" dirty="0"/>
              <a:t>turi turėti:</a:t>
            </a:r>
          </a:p>
          <a:p>
            <a:r>
              <a:rPr lang="lt-LT" dirty="0"/>
              <a:t>1.  aukštąjį universitetinį išsilavinimą pagal specialias darbuotojų saugos ir sveikatos mokymo programas arba</a:t>
            </a:r>
          </a:p>
          <a:p>
            <a:r>
              <a:rPr lang="lt-LT" dirty="0"/>
              <a:t>2.  aukštąjį universitetinį ar aukštąjį koleginį išsilavinimą arba jam prilygintą išsilavinimą ir:</a:t>
            </a:r>
          </a:p>
          <a:p>
            <a:r>
              <a:rPr lang="lt-LT" dirty="0"/>
              <a:t>  2.1. iki 2017-06-30  išduotą pažymėjimą, patvirtinantį gebėjimą dirbti DSS specialistu konkrečios (konkrečių) ekonominės veiklos rūšies (rūšių) įmonėse, arba</a:t>
            </a:r>
          </a:p>
          <a:p>
            <a:r>
              <a:rPr lang="lt-LT" dirty="0"/>
              <a:t>  2.2. nuo 2017-07-01 jų žinios darbuotojų saugos ir sveikatos klausimais turi būti patikrintos Valstybinėje darbo inspekcijoje Mokymo ir žinių darbuotojų saugos ir sveikatos klausimais tikrinimo bendrųjų nuostatų nustatyta tvarka.</a:t>
            </a:r>
          </a:p>
          <a:p>
            <a:r>
              <a:rPr lang="lt-LT" dirty="0"/>
              <a:t>DSS specialistus moko profesinio mokymo teikėjas pagal atskiroms ekonominės veikloms sritims parengtas profesinio mokymo programas.</a:t>
            </a:r>
          </a:p>
          <a:p>
            <a:r>
              <a:rPr lang="lt-LT" dirty="0"/>
              <a:t>Tuo atveju, kai darbdavys pats vykdo DSS tarnybos funkcijas (yra apmokytas ir jo žinios patikrintos teisės aktuose nustatyta tvarka), žymėkite - </a:t>
            </a:r>
            <a:r>
              <a:rPr lang="lt-LT" b="1" dirty="0"/>
              <a:t>Taip</a:t>
            </a:r>
            <a:r>
              <a:rPr lang="lt-LT" dirty="0"/>
              <a:t>. </a:t>
            </a:r>
          </a:p>
        </p:txBody>
      </p:sp>
    </p:spTree>
    <p:extLst>
      <p:ext uri="{BB962C8B-B14F-4D97-AF65-F5344CB8AC3E}">
        <p14:creationId xmlns:p14="http://schemas.microsoft.com/office/powerpoint/2010/main" val="990973019"/>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b="1" dirty="0"/>
              <a:t>Įmonėje yra registruojami ir tiriami įvykiai darbe</a:t>
            </a:r>
            <a:br>
              <a:rPr lang="lt-LT" b="1" dirty="0"/>
            </a:br>
            <a:endParaRPr lang="lt-LT" dirty="0"/>
          </a:p>
        </p:txBody>
      </p:sp>
      <p:sp>
        <p:nvSpPr>
          <p:cNvPr id="3" name="Turinio vietos rezervavimo ženklas 2"/>
          <p:cNvSpPr>
            <a:spLocks noGrp="1"/>
          </p:cNvSpPr>
          <p:nvPr>
            <p:ph idx="1"/>
          </p:nvPr>
        </p:nvSpPr>
        <p:spPr/>
        <p:txBody>
          <a:bodyPr>
            <a:normAutofit fontScale="92500" lnSpcReduction="10000"/>
          </a:bodyPr>
          <a:lstStyle/>
          <a:p>
            <a:r>
              <a:rPr lang="lt-LT" dirty="0" smtClean="0"/>
              <a:t>Taip - 1 </a:t>
            </a:r>
          </a:p>
          <a:p>
            <a:r>
              <a:rPr lang="lt-LT" dirty="0" smtClean="0"/>
              <a:t>Ne – 3</a:t>
            </a:r>
          </a:p>
          <a:p>
            <a:endParaRPr lang="lt-LT" dirty="0"/>
          </a:p>
          <a:p>
            <a:r>
              <a:rPr lang="lt-LT" b="1" dirty="0"/>
              <a:t>Įvykis darbe, dėl kurio darbuotojas patiria žalą sveikatai </a:t>
            </a:r>
            <a:r>
              <a:rPr lang="lt-LT" dirty="0"/>
              <a:t>– įvykis, įskaitant eismo įvykį, dėl kurio darbuotojas patiria žalą sveikatai arba dėl kurio darbuotojas miršta, nustatyta tvarka tiriamas nustatant jo priežastinį ryšį su darbu ir pripažįstamas ar nepripažįstamas nelaimingu atsitikimu darbe.</a:t>
            </a:r>
          </a:p>
        </p:txBody>
      </p:sp>
    </p:spTree>
    <p:extLst>
      <p:ext uri="{BB962C8B-B14F-4D97-AF65-F5344CB8AC3E}">
        <p14:creationId xmlns:p14="http://schemas.microsoft.com/office/powerpoint/2010/main" val="1745302160"/>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b="1" dirty="0"/>
              <a:t>Įmonėje yra tiriami incidentai</a:t>
            </a:r>
            <a:br>
              <a:rPr lang="lt-LT" b="1" dirty="0"/>
            </a:br>
            <a:endParaRPr lang="lt-LT" dirty="0"/>
          </a:p>
        </p:txBody>
      </p:sp>
      <p:sp>
        <p:nvSpPr>
          <p:cNvPr id="3" name="Turinio vietos rezervavimo ženklas 2"/>
          <p:cNvSpPr>
            <a:spLocks noGrp="1"/>
          </p:cNvSpPr>
          <p:nvPr>
            <p:ph idx="1"/>
          </p:nvPr>
        </p:nvSpPr>
        <p:spPr/>
        <p:txBody>
          <a:bodyPr>
            <a:normAutofit fontScale="85000" lnSpcReduction="20000"/>
          </a:bodyPr>
          <a:lstStyle/>
          <a:p>
            <a:r>
              <a:rPr lang="lt-LT" dirty="0" smtClean="0"/>
              <a:t>Taip – 1</a:t>
            </a:r>
          </a:p>
          <a:p>
            <a:r>
              <a:rPr lang="lt-LT" dirty="0" smtClean="0"/>
              <a:t>Ne – 3</a:t>
            </a:r>
          </a:p>
          <a:p>
            <a:r>
              <a:rPr lang="lt-LT" b="1" dirty="0"/>
              <a:t>Incidentas</a:t>
            </a:r>
            <a:r>
              <a:rPr lang="lt-LT" dirty="0"/>
              <a:t> –su darbu susijęs įvykis, dėl kurio darbuotojas nepatiria žalos sveikatai.</a:t>
            </a:r>
          </a:p>
          <a:p>
            <a:r>
              <a:rPr lang="lt-LT" dirty="0"/>
              <a:t>Siekiant išvengti nelaimingų atsitikimų darbe, svarbu, kad visi įmonėje įvykę incidentai būtų ištirti, nustatytos jų priežastys, bei imtasi prevencinių priemonių.</a:t>
            </a:r>
          </a:p>
          <a:p>
            <a:r>
              <a:rPr lang="lt-LT" dirty="0"/>
              <a:t>Incidentas tiriamas ir registruojamas įmonės darbo tvarkos taisyklėse nustatyta tvarka. Tiriant incidentus turi dalyvauti darbuotojų atstovai saugai ir sveikatai.</a:t>
            </a:r>
          </a:p>
          <a:p>
            <a:endParaRPr lang="lt-LT" dirty="0"/>
          </a:p>
        </p:txBody>
      </p:sp>
    </p:spTree>
    <p:extLst>
      <p:ext uri="{BB962C8B-B14F-4D97-AF65-F5344CB8AC3E}">
        <p14:creationId xmlns:p14="http://schemas.microsoft.com/office/powerpoint/2010/main" val="2770493624"/>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b="1" dirty="0"/>
              <a:t>Darbuotojai mokomi suteikti pirmąją pagalbą</a:t>
            </a:r>
            <a:br>
              <a:rPr lang="lt-LT" b="1" dirty="0"/>
            </a:br>
            <a:endParaRPr lang="lt-LT" dirty="0"/>
          </a:p>
        </p:txBody>
      </p:sp>
      <p:sp>
        <p:nvSpPr>
          <p:cNvPr id="3" name="Turinio vietos rezervavimo ženklas 2"/>
          <p:cNvSpPr>
            <a:spLocks noGrp="1"/>
          </p:cNvSpPr>
          <p:nvPr>
            <p:ph idx="1"/>
          </p:nvPr>
        </p:nvSpPr>
        <p:spPr/>
        <p:txBody>
          <a:bodyPr>
            <a:normAutofit fontScale="85000" lnSpcReduction="20000"/>
          </a:bodyPr>
          <a:lstStyle/>
          <a:p>
            <a:r>
              <a:rPr lang="lt-LT" dirty="0" smtClean="0"/>
              <a:t>Tai – 1</a:t>
            </a:r>
          </a:p>
          <a:p>
            <a:r>
              <a:rPr lang="lt-LT" dirty="0" smtClean="0"/>
              <a:t>Ne – 3</a:t>
            </a:r>
          </a:p>
          <a:p>
            <a:endParaRPr lang="lt-LT" dirty="0"/>
          </a:p>
          <a:p>
            <a:r>
              <a:rPr lang="lt-LT" dirty="0"/>
              <a:t>Įmonių, įstaigų ir organizacijų darbuotojai, atsakingi už pirmosios pagalbos suteikimą įmonėje privalo būti mokomi suteikti pirmąją pagalbą (prieš pradedant dirbti ir kas 5 metus).</a:t>
            </a:r>
          </a:p>
          <a:p>
            <a:r>
              <a:rPr lang="lt-LT" dirty="0"/>
              <a:t>Mokymo temos, mokymo trukmė, mokymo periodiškumas yra nustatyti Privalomųjų pirmosios pagalbos, higienos įgūdžių, alkoholio, narkotinių ir psichotropinių ar kitų psichiką veikiančių medžiagų vartojimo poveikio žmogaus sveikatai mokymų ir atestavimo tvarkos apraše.</a:t>
            </a:r>
          </a:p>
          <a:p>
            <a:endParaRPr lang="lt-LT" dirty="0"/>
          </a:p>
        </p:txBody>
      </p:sp>
    </p:spTree>
    <p:extLst>
      <p:ext uri="{BB962C8B-B14F-4D97-AF65-F5344CB8AC3E}">
        <p14:creationId xmlns:p14="http://schemas.microsoft.com/office/powerpoint/2010/main" val="203771208"/>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914400" y="620688"/>
            <a:ext cx="8229600" cy="1143000"/>
          </a:xfrm>
        </p:spPr>
        <p:txBody>
          <a:bodyPr>
            <a:normAutofit fontScale="90000"/>
          </a:bodyPr>
          <a:lstStyle/>
          <a:p>
            <a:r>
              <a:rPr lang="lt-LT" b="1" dirty="0"/>
              <a:t>Užtikrinamas saugus nėščių, neseniai pagimdžiusių, krūtimi maitinančių darbuotojų darbas</a:t>
            </a:r>
            <a:br>
              <a:rPr lang="lt-LT" b="1" dirty="0"/>
            </a:br>
            <a:endParaRPr lang="lt-LT" dirty="0"/>
          </a:p>
        </p:txBody>
      </p:sp>
      <p:sp>
        <p:nvSpPr>
          <p:cNvPr id="3" name="Turinio vietos rezervavimo ženklas 2"/>
          <p:cNvSpPr>
            <a:spLocks noGrp="1"/>
          </p:cNvSpPr>
          <p:nvPr>
            <p:ph idx="1"/>
          </p:nvPr>
        </p:nvSpPr>
        <p:spPr>
          <a:xfrm>
            <a:off x="971600" y="2492896"/>
            <a:ext cx="7715200" cy="3633267"/>
          </a:xfrm>
        </p:spPr>
        <p:txBody>
          <a:bodyPr/>
          <a:lstStyle/>
          <a:p>
            <a:r>
              <a:rPr lang="lt-LT" dirty="0" smtClean="0"/>
              <a:t>Taip – </a:t>
            </a:r>
          </a:p>
          <a:p>
            <a:r>
              <a:rPr lang="lt-LT" dirty="0" smtClean="0"/>
              <a:t>Ne – 3</a:t>
            </a:r>
          </a:p>
          <a:p>
            <a:r>
              <a:rPr lang="lt-LT" dirty="0" smtClean="0"/>
              <a:t>Netaikoma - 1</a:t>
            </a:r>
            <a:endParaRPr lang="lt-LT" dirty="0"/>
          </a:p>
        </p:txBody>
      </p:sp>
    </p:spTree>
    <p:extLst>
      <p:ext uri="{BB962C8B-B14F-4D97-AF65-F5344CB8AC3E}">
        <p14:creationId xmlns:p14="http://schemas.microsoft.com/office/powerpoint/2010/main" val="1113019924"/>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67544" y="404664"/>
            <a:ext cx="8229600" cy="1143000"/>
          </a:xfrm>
        </p:spPr>
        <p:txBody>
          <a:bodyPr>
            <a:normAutofit fontScale="90000"/>
          </a:bodyPr>
          <a:lstStyle/>
          <a:p>
            <a:r>
              <a:rPr lang="lt-LT" b="1" dirty="0"/>
              <a:t>Užtikrinamas saugus neįgaliųjų asmenų darbas</a:t>
            </a:r>
            <a:br>
              <a:rPr lang="lt-LT" b="1" dirty="0"/>
            </a:br>
            <a:endParaRPr lang="lt-LT" dirty="0"/>
          </a:p>
        </p:txBody>
      </p:sp>
      <p:sp>
        <p:nvSpPr>
          <p:cNvPr id="3" name="Turinio vietos rezervavimo ženklas 2"/>
          <p:cNvSpPr>
            <a:spLocks noGrp="1"/>
          </p:cNvSpPr>
          <p:nvPr>
            <p:ph idx="1"/>
          </p:nvPr>
        </p:nvSpPr>
        <p:spPr/>
        <p:txBody>
          <a:bodyPr/>
          <a:lstStyle/>
          <a:p>
            <a:r>
              <a:rPr lang="lt-LT" dirty="0" smtClean="0"/>
              <a:t>Taip – </a:t>
            </a:r>
          </a:p>
          <a:p>
            <a:r>
              <a:rPr lang="lt-LT" dirty="0" smtClean="0"/>
              <a:t>Ne – 3</a:t>
            </a:r>
          </a:p>
          <a:p>
            <a:r>
              <a:rPr lang="lt-LT" dirty="0" smtClean="0"/>
              <a:t>Netaikoma – 1</a:t>
            </a:r>
          </a:p>
          <a:p>
            <a:r>
              <a:rPr lang="lt-LT" dirty="0"/>
              <a:t>Dirbančių neįgaliųjų saugą ir sveikatą turi užtikrinti darbdaviui atstovaujantis asmuo. </a:t>
            </a:r>
          </a:p>
          <a:p>
            <a:r>
              <a:rPr lang="lt-LT" b="1" dirty="0"/>
              <a:t>Sveikatos priežiūros įstaigos išvada dėl neįgaliojo galimybės dirbti konkretų darbą privaloma darbdaviui ir darbuotojui.</a:t>
            </a:r>
            <a:endParaRPr lang="lt-LT" dirty="0"/>
          </a:p>
          <a:p>
            <a:endParaRPr lang="lt-LT" dirty="0"/>
          </a:p>
        </p:txBody>
      </p:sp>
    </p:spTree>
    <p:extLst>
      <p:ext uri="{BB962C8B-B14F-4D97-AF65-F5344CB8AC3E}">
        <p14:creationId xmlns:p14="http://schemas.microsoft.com/office/powerpoint/2010/main" val="282718181"/>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b="1" dirty="0"/>
              <a:t>Yra numatytos priemonės siekiant išvengti konfliktų su klientais</a:t>
            </a:r>
          </a:p>
        </p:txBody>
      </p:sp>
      <p:sp>
        <p:nvSpPr>
          <p:cNvPr id="3" name="Turinio vietos rezervavimo ženklas 2"/>
          <p:cNvSpPr>
            <a:spLocks noGrp="1"/>
          </p:cNvSpPr>
          <p:nvPr>
            <p:ph idx="1"/>
          </p:nvPr>
        </p:nvSpPr>
        <p:spPr>
          <a:xfrm>
            <a:off x="1435608" y="1988840"/>
            <a:ext cx="7498080" cy="4259560"/>
          </a:xfrm>
        </p:spPr>
        <p:txBody>
          <a:bodyPr>
            <a:normAutofit fontScale="85000" lnSpcReduction="20000"/>
          </a:bodyPr>
          <a:lstStyle/>
          <a:p>
            <a:r>
              <a:rPr lang="lt-LT" dirty="0" smtClean="0"/>
              <a:t>Taip – 1</a:t>
            </a:r>
          </a:p>
          <a:p>
            <a:r>
              <a:rPr lang="lt-LT" dirty="0" smtClean="0"/>
              <a:t>Ne – 3</a:t>
            </a:r>
          </a:p>
          <a:p>
            <a:r>
              <a:rPr lang="lt-LT" dirty="0" smtClean="0"/>
              <a:t>Netaikoma</a:t>
            </a:r>
          </a:p>
          <a:p>
            <a:r>
              <a:rPr lang="lt-LT" dirty="0"/>
              <a:t>Darbdavys, vykdydamas pareigą sudaryti sveikas ir saugias darbo sąlygas savo darbuotojams, taip pat turi pagalvoti, kokiomis priemonėmis galima būtų išvengti konfliktinių situacijų dirbant su klientais.</a:t>
            </a:r>
            <a:br>
              <a:rPr lang="lt-LT" dirty="0"/>
            </a:br>
            <a:r>
              <a:rPr lang="lt-LT" dirty="0"/>
              <a:t>Priemonių yra daug ir įvairių, pradedant nuo bendravimo strategijos su sunkiais klientais, darbuotojų apmokymo kaip atpažinti šias situacijas, kaip jas valdyti ir </a:t>
            </a:r>
            <a:r>
              <a:rPr lang="lt-LT" dirty="0" err="1"/>
              <a:t>t.t</a:t>
            </a:r>
            <a:r>
              <a:rPr lang="lt-LT" dirty="0"/>
              <a:t>.</a:t>
            </a:r>
          </a:p>
        </p:txBody>
      </p:sp>
    </p:spTree>
    <p:extLst>
      <p:ext uri="{BB962C8B-B14F-4D97-AF65-F5344CB8AC3E}">
        <p14:creationId xmlns:p14="http://schemas.microsoft.com/office/powerpoint/2010/main" val="1561884209"/>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p:txBody>
          <a:bodyPr/>
          <a:lstStyle/>
          <a:p>
            <a:pPr marL="82296" indent="0" algn="ctr">
              <a:buNone/>
            </a:pPr>
            <a:r>
              <a:rPr lang="lt-LT" dirty="0" smtClean="0"/>
              <a:t>Būkime saugūs darbe</a:t>
            </a:r>
            <a:endParaRPr lang="lt-LT" dirty="0"/>
          </a:p>
        </p:txBody>
      </p:sp>
    </p:spTree>
    <p:extLst>
      <p:ext uri="{BB962C8B-B14F-4D97-AF65-F5344CB8AC3E}">
        <p14:creationId xmlns:p14="http://schemas.microsoft.com/office/powerpoint/2010/main" val="8878647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539552" y="692696"/>
            <a:ext cx="8229600" cy="1143000"/>
          </a:xfrm>
        </p:spPr>
        <p:txBody>
          <a:bodyPr>
            <a:noAutofit/>
          </a:bodyPr>
          <a:lstStyle/>
          <a:p>
            <a:r>
              <a:rPr lang="lt-LT" sz="3200" b="1" dirty="0"/>
              <a:t>Viršvalandinis darbas, darbas naktį, švenčių ir poilsio dienomis yra tinkamai apskaitomas bei apmokamas</a:t>
            </a:r>
            <a:br>
              <a:rPr lang="lt-LT" sz="3200" b="1" dirty="0"/>
            </a:br>
            <a:endParaRPr lang="lt-LT" sz="3200" dirty="0"/>
          </a:p>
        </p:txBody>
      </p:sp>
      <p:sp>
        <p:nvSpPr>
          <p:cNvPr id="3" name="Turinio vietos rezervavimo ženklas 2"/>
          <p:cNvSpPr>
            <a:spLocks noGrp="1"/>
          </p:cNvSpPr>
          <p:nvPr>
            <p:ph idx="1"/>
          </p:nvPr>
        </p:nvSpPr>
        <p:spPr>
          <a:xfrm>
            <a:off x="539552" y="2852936"/>
            <a:ext cx="8229600" cy="3589859"/>
          </a:xfrm>
        </p:spPr>
        <p:txBody>
          <a:bodyPr/>
          <a:lstStyle/>
          <a:p>
            <a:r>
              <a:rPr lang="lt-LT" dirty="0" smtClean="0"/>
              <a:t>Taip – </a:t>
            </a:r>
          </a:p>
          <a:p>
            <a:r>
              <a:rPr lang="lt-LT" dirty="0" smtClean="0"/>
              <a:t>Ne –</a:t>
            </a:r>
          </a:p>
          <a:p>
            <a:r>
              <a:rPr lang="lt-LT" dirty="0" smtClean="0"/>
              <a:t>Netaikoma- 32</a:t>
            </a:r>
            <a:endParaRPr lang="lt-LT" dirty="0"/>
          </a:p>
        </p:txBody>
      </p:sp>
    </p:spTree>
    <p:extLst>
      <p:ext uri="{BB962C8B-B14F-4D97-AF65-F5344CB8AC3E}">
        <p14:creationId xmlns:p14="http://schemas.microsoft.com/office/powerpoint/2010/main" val="14015360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Autofit/>
          </a:bodyPr>
          <a:lstStyle/>
          <a:p>
            <a:r>
              <a:rPr lang="lt-LT" sz="3600" b="1" dirty="0"/>
              <a:t>Darbo metu yra numatytos pertraukos (pailsėti ir pavalgyti, specialios)</a:t>
            </a:r>
            <a:br>
              <a:rPr lang="lt-LT" sz="3600" b="1" dirty="0"/>
            </a:br>
            <a:endParaRPr lang="lt-LT" sz="3600" dirty="0"/>
          </a:p>
        </p:txBody>
      </p:sp>
      <p:sp>
        <p:nvSpPr>
          <p:cNvPr id="3" name="Turinio vietos rezervavimo ženklas 2"/>
          <p:cNvSpPr>
            <a:spLocks noGrp="1"/>
          </p:cNvSpPr>
          <p:nvPr>
            <p:ph idx="1"/>
          </p:nvPr>
        </p:nvSpPr>
        <p:spPr>
          <a:xfrm>
            <a:off x="1435608" y="2276872"/>
            <a:ext cx="7498080" cy="3971528"/>
          </a:xfrm>
        </p:spPr>
        <p:txBody>
          <a:bodyPr/>
          <a:lstStyle/>
          <a:p>
            <a:r>
              <a:rPr lang="lt-LT" dirty="0" smtClean="0"/>
              <a:t>Taip -32 </a:t>
            </a:r>
          </a:p>
          <a:p>
            <a:r>
              <a:rPr lang="lt-LT" dirty="0" smtClean="0"/>
              <a:t>Ne - </a:t>
            </a:r>
            <a:endParaRPr lang="lt-LT" dirty="0"/>
          </a:p>
        </p:txBody>
      </p:sp>
    </p:spTree>
    <p:extLst>
      <p:ext uri="{BB962C8B-B14F-4D97-AF65-F5344CB8AC3E}">
        <p14:creationId xmlns:p14="http://schemas.microsoft.com/office/powerpoint/2010/main" val="16541343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b="1" dirty="0"/>
              <a:t>Yra sudarytos tinkamos sąlygos darbuotojams pavalgyti</a:t>
            </a:r>
            <a:br>
              <a:rPr lang="lt-LT" b="1" dirty="0"/>
            </a:br>
            <a:endParaRPr lang="lt-LT" dirty="0"/>
          </a:p>
        </p:txBody>
      </p:sp>
      <p:sp>
        <p:nvSpPr>
          <p:cNvPr id="3" name="Turinio vietos rezervavimo ženklas 2"/>
          <p:cNvSpPr>
            <a:spLocks noGrp="1"/>
          </p:cNvSpPr>
          <p:nvPr>
            <p:ph idx="1"/>
          </p:nvPr>
        </p:nvSpPr>
        <p:spPr>
          <a:xfrm>
            <a:off x="1435608" y="2060848"/>
            <a:ext cx="7498080" cy="4187552"/>
          </a:xfrm>
        </p:spPr>
        <p:txBody>
          <a:bodyPr/>
          <a:lstStyle/>
          <a:p>
            <a:r>
              <a:rPr lang="lt-LT" dirty="0" smtClean="0"/>
              <a:t>Taip – 32</a:t>
            </a:r>
          </a:p>
          <a:p>
            <a:r>
              <a:rPr lang="lt-LT" dirty="0" smtClean="0"/>
              <a:t>Ne - </a:t>
            </a:r>
            <a:endParaRPr lang="lt-LT" dirty="0"/>
          </a:p>
        </p:txBody>
      </p:sp>
    </p:spTree>
    <p:extLst>
      <p:ext uri="{BB962C8B-B14F-4D97-AF65-F5344CB8AC3E}">
        <p14:creationId xmlns:p14="http://schemas.microsoft.com/office/powerpoint/2010/main" val="631734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b="1" dirty="0"/>
              <a:t>Nuotolinis darbas organizuojamas tinkamai</a:t>
            </a:r>
            <a:br>
              <a:rPr lang="lt-LT" b="1" dirty="0"/>
            </a:br>
            <a:endParaRPr lang="lt-LT" dirty="0"/>
          </a:p>
        </p:txBody>
      </p:sp>
      <p:sp>
        <p:nvSpPr>
          <p:cNvPr id="3" name="Turinio vietos rezervavimo ženklas 2"/>
          <p:cNvSpPr>
            <a:spLocks noGrp="1"/>
          </p:cNvSpPr>
          <p:nvPr>
            <p:ph idx="1"/>
          </p:nvPr>
        </p:nvSpPr>
        <p:spPr/>
        <p:txBody>
          <a:bodyPr/>
          <a:lstStyle/>
          <a:p>
            <a:r>
              <a:rPr lang="lt-LT" dirty="0" smtClean="0"/>
              <a:t>Taip – 32</a:t>
            </a:r>
          </a:p>
          <a:p>
            <a:r>
              <a:rPr lang="lt-LT" dirty="0" smtClean="0"/>
              <a:t>Ne – </a:t>
            </a:r>
          </a:p>
          <a:p>
            <a:r>
              <a:rPr lang="lt-LT" dirty="0" smtClean="0"/>
              <a:t>Netaikoma - </a:t>
            </a:r>
            <a:endParaRPr lang="lt-LT" dirty="0"/>
          </a:p>
        </p:txBody>
      </p:sp>
    </p:spTree>
    <p:extLst>
      <p:ext uri="{BB962C8B-B14F-4D97-AF65-F5344CB8AC3E}">
        <p14:creationId xmlns:p14="http://schemas.microsoft.com/office/powerpoint/2010/main" val="3757171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dirty="0" smtClean="0"/>
              <a:t>Tyrime dalyvavo</a:t>
            </a:r>
            <a:endParaRPr lang="lt-LT" dirty="0"/>
          </a:p>
        </p:txBody>
      </p:sp>
      <p:sp>
        <p:nvSpPr>
          <p:cNvPr id="3" name="Turinio vietos rezervavimo ženklas 2"/>
          <p:cNvSpPr>
            <a:spLocks noGrp="1"/>
          </p:cNvSpPr>
          <p:nvPr>
            <p:ph idx="1"/>
          </p:nvPr>
        </p:nvSpPr>
        <p:spPr/>
        <p:txBody>
          <a:bodyPr/>
          <a:lstStyle/>
          <a:p>
            <a:r>
              <a:rPr lang="lt-LT" dirty="0" smtClean="0"/>
              <a:t>37 darbuotojai</a:t>
            </a:r>
          </a:p>
          <a:p>
            <a:r>
              <a:rPr lang="lt-LT" dirty="0" smtClean="0"/>
              <a:t>Iš jų socialinį darbą dirbantys  - 32</a:t>
            </a:r>
          </a:p>
          <a:p>
            <a:r>
              <a:rPr lang="lt-LT" dirty="0" smtClean="0"/>
              <a:t>Administracijos darbuotojai – 4</a:t>
            </a:r>
          </a:p>
          <a:p>
            <a:r>
              <a:rPr lang="lt-LT" dirty="0" smtClean="0"/>
              <a:t>Valytoja - 1</a:t>
            </a:r>
            <a:endParaRPr lang="lt-LT" dirty="0"/>
          </a:p>
        </p:txBody>
      </p:sp>
    </p:spTree>
    <p:extLst>
      <p:ext uri="{BB962C8B-B14F-4D97-AF65-F5344CB8AC3E}">
        <p14:creationId xmlns:p14="http://schemas.microsoft.com/office/powerpoint/2010/main" val="16969711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b="1" dirty="0" smtClean="0"/>
              <a:t>Įgūdžiai ir mokymas</a:t>
            </a:r>
            <a:br>
              <a:rPr lang="lt-LT" b="1" dirty="0" smtClean="0"/>
            </a:br>
            <a:endParaRPr lang="lt-LT" dirty="0"/>
          </a:p>
        </p:txBody>
      </p:sp>
      <p:sp>
        <p:nvSpPr>
          <p:cNvPr id="3" name="Turinio vietos rezervavimo ženklas 2"/>
          <p:cNvSpPr>
            <a:spLocks noGrp="1"/>
          </p:cNvSpPr>
          <p:nvPr>
            <p:ph idx="1"/>
          </p:nvPr>
        </p:nvSpPr>
        <p:spPr/>
        <p:txBody>
          <a:bodyPr/>
          <a:lstStyle/>
          <a:p>
            <a:r>
              <a:rPr lang="lt-LT" dirty="0" smtClean="0"/>
              <a:t>Kai </a:t>
            </a:r>
            <a:r>
              <a:rPr lang="lt-LT" dirty="0"/>
              <a:t>darbuotojui nepakanka profesinių įgūdžių arba instruktavimo metu suteiktų žinių, kad darbuotojas galėtų saugiai dirbti ir nebūtų pakenkta jo sveikatai, darbdaviui atstovaujantis asmuo, darbdavio įgaliotas asmuo organizuoja darbuotojo mokymą darbo vietoje, įmonėje ar mokymo įstaigose.</a:t>
            </a:r>
          </a:p>
          <a:p>
            <a:endParaRPr lang="lt-LT" dirty="0"/>
          </a:p>
        </p:txBody>
      </p:sp>
    </p:spTree>
    <p:extLst>
      <p:ext uri="{BB962C8B-B14F-4D97-AF65-F5344CB8AC3E}">
        <p14:creationId xmlns:p14="http://schemas.microsoft.com/office/powerpoint/2010/main" val="25794861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67544" y="476672"/>
            <a:ext cx="8229600" cy="1143000"/>
          </a:xfrm>
        </p:spPr>
        <p:txBody>
          <a:bodyPr>
            <a:noAutofit/>
          </a:bodyPr>
          <a:lstStyle/>
          <a:p>
            <a:r>
              <a:rPr lang="lt-LT" sz="3600" b="1" dirty="0"/>
              <a:t>Darbdavys (darbdavį atstovaujantis asmuo) mokomas ir jo žinios tikrinamos nustatyta tvarka</a:t>
            </a:r>
            <a:br>
              <a:rPr lang="lt-LT" sz="3600" b="1" dirty="0"/>
            </a:br>
            <a:endParaRPr lang="lt-LT" sz="3600" dirty="0"/>
          </a:p>
        </p:txBody>
      </p:sp>
      <p:sp>
        <p:nvSpPr>
          <p:cNvPr id="3" name="Turinio vietos rezervavimo ženklas 2"/>
          <p:cNvSpPr>
            <a:spLocks noGrp="1"/>
          </p:cNvSpPr>
          <p:nvPr>
            <p:ph idx="1"/>
          </p:nvPr>
        </p:nvSpPr>
        <p:spPr>
          <a:xfrm>
            <a:off x="457200" y="2348880"/>
            <a:ext cx="8229600" cy="3777283"/>
          </a:xfrm>
        </p:spPr>
        <p:txBody>
          <a:bodyPr/>
          <a:lstStyle/>
          <a:p>
            <a:r>
              <a:rPr lang="lt-LT" dirty="0" smtClean="0"/>
              <a:t>Taip – 32</a:t>
            </a:r>
          </a:p>
          <a:p>
            <a:r>
              <a:rPr lang="lt-LT" dirty="0" smtClean="0"/>
              <a:t>Ne - </a:t>
            </a:r>
            <a:endParaRPr lang="lt-LT" dirty="0"/>
          </a:p>
        </p:txBody>
      </p:sp>
    </p:spTree>
    <p:extLst>
      <p:ext uri="{BB962C8B-B14F-4D97-AF65-F5344CB8AC3E}">
        <p14:creationId xmlns:p14="http://schemas.microsoft.com/office/powerpoint/2010/main" val="40566956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1403648" y="764704"/>
            <a:ext cx="7498080" cy="1143000"/>
          </a:xfrm>
        </p:spPr>
        <p:txBody>
          <a:bodyPr>
            <a:normAutofit fontScale="90000"/>
          </a:bodyPr>
          <a:lstStyle/>
          <a:p>
            <a:r>
              <a:rPr lang="lt-LT" b="1" dirty="0" smtClean="0">
                <a:effectLst/>
              </a:rPr>
              <a:t/>
            </a:r>
            <a:br>
              <a:rPr lang="lt-LT" b="1" dirty="0" smtClean="0">
                <a:effectLst/>
              </a:rPr>
            </a:br>
            <a:r>
              <a:rPr lang="lt-LT" b="1" dirty="0" smtClean="0">
                <a:effectLst/>
              </a:rPr>
              <a:t>DSS specialistas (-ai) yra mokomas ir jo žinios DSS klausimais yra tikrinamos nustatyta tvarka</a:t>
            </a:r>
            <a:r>
              <a:rPr lang="lt-LT" dirty="0" smtClean="0"/>
              <a:t/>
            </a:r>
            <a:br>
              <a:rPr lang="lt-LT" dirty="0" smtClean="0"/>
            </a:br>
            <a:endParaRPr lang="lt-LT" dirty="0"/>
          </a:p>
        </p:txBody>
      </p:sp>
      <p:sp>
        <p:nvSpPr>
          <p:cNvPr id="3" name="Turinio vietos rezervavimo ženklas 2"/>
          <p:cNvSpPr>
            <a:spLocks noGrp="1"/>
          </p:cNvSpPr>
          <p:nvPr>
            <p:ph idx="1"/>
          </p:nvPr>
        </p:nvSpPr>
        <p:spPr>
          <a:xfrm>
            <a:off x="457200" y="3140968"/>
            <a:ext cx="8229600" cy="2985195"/>
          </a:xfrm>
        </p:spPr>
        <p:txBody>
          <a:bodyPr/>
          <a:lstStyle/>
          <a:p>
            <a:r>
              <a:rPr lang="lt-LT" dirty="0" smtClean="0"/>
              <a:t>Taip – 8</a:t>
            </a:r>
          </a:p>
          <a:p>
            <a:r>
              <a:rPr lang="lt-LT" dirty="0" smtClean="0"/>
              <a:t>Ne - 24</a:t>
            </a:r>
            <a:endParaRPr lang="lt-LT" dirty="0"/>
          </a:p>
        </p:txBody>
      </p:sp>
    </p:spTree>
    <p:extLst>
      <p:ext uri="{BB962C8B-B14F-4D97-AF65-F5344CB8AC3E}">
        <p14:creationId xmlns:p14="http://schemas.microsoft.com/office/powerpoint/2010/main" val="5902860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dirty="0"/>
              <a:t>Asmuo, norintis dirbti</a:t>
            </a:r>
            <a:r>
              <a:rPr lang="lt-LT" b="1" dirty="0"/>
              <a:t> DSS specialistu </a:t>
            </a:r>
            <a:r>
              <a:rPr lang="lt-LT" dirty="0"/>
              <a:t>turi turėti:</a:t>
            </a:r>
          </a:p>
        </p:txBody>
      </p:sp>
      <p:sp>
        <p:nvSpPr>
          <p:cNvPr id="3" name="Turinio vietos rezervavimo ženklas 2"/>
          <p:cNvSpPr>
            <a:spLocks noGrp="1"/>
          </p:cNvSpPr>
          <p:nvPr>
            <p:ph idx="1"/>
          </p:nvPr>
        </p:nvSpPr>
        <p:spPr/>
        <p:txBody>
          <a:bodyPr>
            <a:normAutofit fontScale="55000" lnSpcReduction="20000"/>
          </a:bodyPr>
          <a:lstStyle/>
          <a:p>
            <a:pPr marL="0" indent="0">
              <a:buNone/>
            </a:pPr>
            <a:endParaRPr lang="lt-LT" dirty="0"/>
          </a:p>
          <a:p>
            <a:r>
              <a:rPr lang="lt-LT" dirty="0"/>
              <a:t>1.  aukštąjį universitetinį išsilavinimą pagal specialias darbuotojų saugos ir sveikatos mokymo programas arba</a:t>
            </a:r>
          </a:p>
          <a:p>
            <a:r>
              <a:rPr lang="lt-LT" dirty="0"/>
              <a:t>2.  aukštąjį universitetinį ar aukštąjį koleginį išsilavinimą arba jam prilygintą išsilavinimą ir:</a:t>
            </a:r>
          </a:p>
          <a:p>
            <a:r>
              <a:rPr lang="lt-LT" dirty="0"/>
              <a:t>  2.1. iki 2017-06-30  išduotą pažymėjimą, patvirtinantį gebėjimą dirbti DSS specialistu konkrečios (konkrečių) ekonominės veiklos rūšies (rūšių) įmonėse, arba</a:t>
            </a:r>
          </a:p>
          <a:p>
            <a:r>
              <a:rPr lang="lt-LT" dirty="0"/>
              <a:t>  2.2. nuo 2017-07-01 jų žinios darbuotojų saugos ir sveikatos klausimais turi būti patikrintos Valstybinėje darbo inspekcijoje Mokymo ir žinių darbuotojų saugos ir sveikatos klausimais tikrinimo bendrųjų nuostatų nustatyta tvarka.</a:t>
            </a:r>
          </a:p>
          <a:p>
            <a:r>
              <a:rPr lang="lt-LT" dirty="0"/>
              <a:t>DSS specialistus moko profesinio mokymo teikėjas pagal atskiroms ekonominės veikloms sritims parengtas profesinio mokymo programas.</a:t>
            </a:r>
          </a:p>
          <a:p>
            <a:r>
              <a:rPr lang="lt-LT" dirty="0"/>
              <a:t>Tuo atveju, kai darbdavys pats vykdo DSS tarnybos funkcijas (yra apmokytas ir jo žinios patikrintos teisės aktuose nustatyta tvarka), žymėkite - </a:t>
            </a:r>
            <a:r>
              <a:rPr lang="lt-LT" b="1" dirty="0"/>
              <a:t>Taip</a:t>
            </a:r>
            <a:r>
              <a:rPr lang="lt-LT" dirty="0"/>
              <a:t>. </a:t>
            </a:r>
          </a:p>
          <a:p>
            <a:r>
              <a:rPr lang="lt-LT" dirty="0"/>
              <a:t>Tuo atveju, kai yra samdoma įmonė ar fizinis asmuo, vykdantis DSS tarnybos funkcijas, būtina įsitikinti, jos DSS specialistas atitinka teisės aktuose nustatytus kvalifikacinius reikalavimus, tuomet  žymėkite - </a:t>
            </a:r>
            <a:r>
              <a:rPr lang="lt-LT" b="1" dirty="0"/>
              <a:t>Taip</a:t>
            </a:r>
            <a:r>
              <a:rPr lang="lt-LT" dirty="0"/>
              <a:t>.</a:t>
            </a:r>
          </a:p>
          <a:p>
            <a:endParaRPr lang="lt-LT" dirty="0"/>
          </a:p>
        </p:txBody>
      </p:sp>
    </p:spTree>
    <p:extLst>
      <p:ext uri="{BB962C8B-B14F-4D97-AF65-F5344CB8AC3E}">
        <p14:creationId xmlns:p14="http://schemas.microsoft.com/office/powerpoint/2010/main" val="33402071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b="1" dirty="0" smtClean="0">
                <a:effectLst/>
              </a:rPr>
              <a:t/>
            </a:r>
            <a:br>
              <a:rPr lang="lt-LT" b="1" dirty="0" smtClean="0">
                <a:effectLst/>
              </a:rPr>
            </a:br>
            <a:r>
              <a:rPr lang="lt-LT" b="1" dirty="0"/>
              <a:t/>
            </a:r>
            <a:br>
              <a:rPr lang="lt-LT" b="1" dirty="0"/>
            </a:br>
            <a:r>
              <a:rPr lang="lt-LT" b="1" dirty="0" smtClean="0">
                <a:effectLst/>
              </a:rPr>
              <a:t>DSS specialisto kompetencija yra tobulinama</a:t>
            </a:r>
            <a:br>
              <a:rPr lang="lt-LT" b="1" dirty="0" smtClean="0">
                <a:effectLst/>
              </a:rPr>
            </a:br>
            <a:r>
              <a:rPr lang="lt-LT" dirty="0" smtClean="0"/>
              <a:t/>
            </a:r>
            <a:br>
              <a:rPr lang="lt-LT" dirty="0" smtClean="0"/>
            </a:br>
            <a:endParaRPr lang="lt-LT" dirty="0"/>
          </a:p>
        </p:txBody>
      </p:sp>
      <p:sp>
        <p:nvSpPr>
          <p:cNvPr id="3" name="Turinio vietos rezervavimo ženklas 2"/>
          <p:cNvSpPr>
            <a:spLocks noGrp="1"/>
          </p:cNvSpPr>
          <p:nvPr>
            <p:ph idx="1"/>
          </p:nvPr>
        </p:nvSpPr>
        <p:spPr/>
        <p:txBody>
          <a:bodyPr>
            <a:normAutofit fontScale="92500" lnSpcReduction="10000"/>
          </a:bodyPr>
          <a:lstStyle/>
          <a:p>
            <a:r>
              <a:rPr lang="lt-LT" dirty="0" smtClean="0"/>
              <a:t>Taip – 31</a:t>
            </a:r>
          </a:p>
          <a:p>
            <a:r>
              <a:rPr lang="lt-LT" dirty="0" smtClean="0"/>
              <a:t>Ne – </a:t>
            </a:r>
          </a:p>
          <a:p>
            <a:r>
              <a:rPr lang="lt-LT" dirty="0" smtClean="0"/>
              <a:t>Nežino – 1</a:t>
            </a:r>
          </a:p>
          <a:p>
            <a:r>
              <a:rPr lang="lt-LT" b="1" dirty="0"/>
              <a:t>Darbdavių įgaliotus asmenis, kuriems pavesta atlikti DSS tarnybos funkcijas, DSS specialistus tobulinti kompetencijos siunčia darbdavys. </a:t>
            </a:r>
            <a:endParaRPr lang="lt-LT" dirty="0"/>
          </a:p>
          <a:p>
            <a:r>
              <a:rPr lang="lt-LT" b="1" dirty="0"/>
              <a:t>Kompetencijos tobulinimo trukmė per 5 metus turi būti ne trumpesnė kaip 50 valandų. </a:t>
            </a:r>
            <a:endParaRPr lang="lt-LT" dirty="0"/>
          </a:p>
          <a:p>
            <a:endParaRPr lang="lt-LT" dirty="0"/>
          </a:p>
        </p:txBody>
      </p:sp>
    </p:spTree>
    <p:extLst>
      <p:ext uri="{BB962C8B-B14F-4D97-AF65-F5344CB8AC3E}">
        <p14:creationId xmlns:p14="http://schemas.microsoft.com/office/powerpoint/2010/main" val="8677700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539552" y="1124744"/>
            <a:ext cx="8229600" cy="1143000"/>
          </a:xfrm>
        </p:spPr>
        <p:txBody>
          <a:bodyPr>
            <a:normAutofit fontScale="90000"/>
          </a:bodyPr>
          <a:lstStyle/>
          <a:p>
            <a:r>
              <a:rPr lang="lt-LT" b="1" dirty="0" smtClean="0">
                <a:effectLst/>
              </a:rPr>
              <a:t>Darbuotojai yra mokomi ir instruktuojami apie esamus ir galimus pavojus jų darbo vietoje</a:t>
            </a:r>
            <a:br>
              <a:rPr lang="lt-LT" b="1" dirty="0" smtClean="0">
                <a:effectLst/>
              </a:rPr>
            </a:br>
            <a:r>
              <a:rPr lang="lt-LT" dirty="0" smtClean="0"/>
              <a:t/>
            </a:r>
            <a:br>
              <a:rPr lang="lt-LT" dirty="0" smtClean="0"/>
            </a:br>
            <a:endParaRPr lang="lt-LT" dirty="0"/>
          </a:p>
        </p:txBody>
      </p:sp>
      <p:sp>
        <p:nvSpPr>
          <p:cNvPr id="3" name="Turinio vietos rezervavimo ženklas 2"/>
          <p:cNvSpPr>
            <a:spLocks noGrp="1"/>
          </p:cNvSpPr>
          <p:nvPr>
            <p:ph idx="1"/>
          </p:nvPr>
        </p:nvSpPr>
        <p:spPr>
          <a:xfrm>
            <a:off x="457200" y="2636912"/>
            <a:ext cx="8229600" cy="3489251"/>
          </a:xfrm>
        </p:spPr>
        <p:txBody>
          <a:bodyPr/>
          <a:lstStyle/>
          <a:p>
            <a:r>
              <a:rPr lang="lt-LT" dirty="0" smtClean="0"/>
              <a:t>Taip – 32</a:t>
            </a:r>
          </a:p>
          <a:p>
            <a:r>
              <a:rPr lang="lt-LT" dirty="0" smtClean="0"/>
              <a:t>Ne - </a:t>
            </a:r>
            <a:endParaRPr lang="lt-LT" dirty="0"/>
          </a:p>
        </p:txBody>
      </p:sp>
    </p:spTree>
    <p:extLst>
      <p:ext uri="{BB962C8B-B14F-4D97-AF65-F5344CB8AC3E}">
        <p14:creationId xmlns:p14="http://schemas.microsoft.com/office/powerpoint/2010/main" val="12459122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67544" y="1412776"/>
            <a:ext cx="8229600" cy="1143000"/>
          </a:xfrm>
        </p:spPr>
        <p:txBody>
          <a:bodyPr>
            <a:normAutofit fontScale="90000"/>
          </a:bodyPr>
          <a:lstStyle/>
          <a:p>
            <a:r>
              <a:rPr lang="lt-LT" b="1" dirty="0" smtClean="0">
                <a:effectLst/>
              </a:rPr>
              <a:t>Darbuotojai, vairuojantys transporto priemones darbo reikmėms, turi reikiamos kategorijos vairuotojo pažymėjimą</a:t>
            </a:r>
            <a:br>
              <a:rPr lang="lt-LT" b="1" dirty="0" smtClean="0">
                <a:effectLst/>
              </a:rPr>
            </a:br>
            <a:r>
              <a:rPr lang="lt-LT" dirty="0" smtClean="0"/>
              <a:t/>
            </a:r>
            <a:br>
              <a:rPr lang="lt-LT" dirty="0" smtClean="0"/>
            </a:br>
            <a:endParaRPr lang="lt-LT" dirty="0"/>
          </a:p>
        </p:txBody>
      </p:sp>
      <p:sp>
        <p:nvSpPr>
          <p:cNvPr id="3" name="Turinio vietos rezervavimo ženklas 2"/>
          <p:cNvSpPr>
            <a:spLocks noGrp="1"/>
          </p:cNvSpPr>
          <p:nvPr>
            <p:ph idx="1"/>
          </p:nvPr>
        </p:nvSpPr>
        <p:spPr>
          <a:xfrm>
            <a:off x="457200" y="3140968"/>
            <a:ext cx="8229600" cy="2985195"/>
          </a:xfrm>
        </p:spPr>
        <p:txBody>
          <a:bodyPr/>
          <a:lstStyle/>
          <a:p>
            <a:r>
              <a:rPr lang="lt-LT" dirty="0" smtClean="0"/>
              <a:t>Taip – 31</a:t>
            </a:r>
          </a:p>
          <a:p>
            <a:r>
              <a:rPr lang="lt-LT" dirty="0" smtClean="0"/>
              <a:t>Ne – </a:t>
            </a:r>
            <a:endParaRPr lang="lt-LT" dirty="0"/>
          </a:p>
          <a:p>
            <a:r>
              <a:rPr lang="lt-LT" dirty="0" smtClean="0"/>
              <a:t>Nežino - 1</a:t>
            </a:r>
            <a:endParaRPr lang="lt-LT" dirty="0"/>
          </a:p>
        </p:txBody>
      </p:sp>
    </p:spTree>
    <p:extLst>
      <p:ext uri="{BB962C8B-B14F-4D97-AF65-F5344CB8AC3E}">
        <p14:creationId xmlns:p14="http://schemas.microsoft.com/office/powerpoint/2010/main" val="15971327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395536" y="908720"/>
            <a:ext cx="8229600" cy="1143000"/>
          </a:xfrm>
        </p:spPr>
        <p:txBody>
          <a:bodyPr>
            <a:normAutofit fontScale="90000"/>
          </a:bodyPr>
          <a:lstStyle/>
          <a:p>
            <a:r>
              <a:rPr lang="lt-LT" b="1" dirty="0" smtClean="0">
                <a:effectLst/>
              </a:rPr>
              <a:t>Darbuotojai mokomi higienos įgūdžių</a:t>
            </a:r>
            <a:br>
              <a:rPr lang="lt-LT" b="1" dirty="0" smtClean="0">
                <a:effectLst/>
              </a:rPr>
            </a:br>
            <a:r>
              <a:rPr lang="lt-LT" dirty="0" smtClean="0"/>
              <a:t/>
            </a:r>
            <a:br>
              <a:rPr lang="lt-LT" dirty="0" smtClean="0"/>
            </a:br>
            <a:endParaRPr lang="lt-LT" dirty="0"/>
          </a:p>
        </p:txBody>
      </p:sp>
      <p:sp>
        <p:nvSpPr>
          <p:cNvPr id="3" name="Turinio vietos rezervavimo ženklas 2"/>
          <p:cNvSpPr>
            <a:spLocks noGrp="1"/>
          </p:cNvSpPr>
          <p:nvPr>
            <p:ph idx="1"/>
          </p:nvPr>
        </p:nvSpPr>
        <p:spPr>
          <a:xfrm>
            <a:off x="457200" y="2276872"/>
            <a:ext cx="8229600" cy="3849291"/>
          </a:xfrm>
        </p:spPr>
        <p:txBody>
          <a:bodyPr/>
          <a:lstStyle/>
          <a:p>
            <a:r>
              <a:rPr lang="lt-LT" dirty="0" smtClean="0"/>
              <a:t>Taip – 32</a:t>
            </a:r>
          </a:p>
          <a:p>
            <a:r>
              <a:rPr lang="lt-LT" dirty="0" smtClean="0"/>
              <a:t>Ne - </a:t>
            </a:r>
            <a:endParaRPr lang="lt-LT" dirty="0"/>
          </a:p>
        </p:txBody>
      </p:sp>
    </p:spTree>
    <p:extLst>
      <p:ext uri="{BB962C8B-B14F-4D97-AF65-F5344CB8AC3E}">
        <p14:creationId xmlns:p14="http://schemas.microsoft.com/office/powerpoint/2010/main" val="32203932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67544" y="476672"/>
            <a:ext cx="8229600" cy="1143000"/>
          </a:xfrm>
        </p:spPr>
        <p:txBody>
          <a:bodyPr>
            <a:normAutofit fontScale="90000"/>
          </a:bodyPr>
          <a:lstStyle/>
          <a:p>
            <a:r>
              <a:rPr lang="lt-LT" b="1" dirty="0"/>
              <a:t>Įvykiai darbe ir profesinės ligos</a:t>
            </a:r>
            <a:br>
              <a:rPr lang="lt-LT" b="1" dirty="0"/>
            </a:br>
            <a:r>
              <a:rPr lang="lt-LT" dirty="0" smtClean="0"/>
              <a:t/>
            </a:r>
            <a:br>
              <a:rPr lang="lt-LT" dirty="0" smtClean="0"/>
            </a:br>
            <a:endParaRPr lang="lt-LT" dirty="0"/>
          </a:p>
        </p:txBody>
      </p:sp>
      <p:sp>
        <p:nvSpPr>
          <p:cNvPr id="3" name="Turinio vietos rezervavimo ženklas 2"/>
          <p:cNvSpPr>
            <a:spLocks noGrp="1"/>
          </p:cNvSpPr>
          <p:nvPr>
            <p:ph idx="1"/>
          </p:nvPr>
        </p:nvSpPr>
        <p:spPr/>
        <p:txBody>
          <a:bodyPr>
            <a:normAutofit fontScale="70000" lnSpcReduction="20000"/>
          </a:bodyPr>
          <a:lstStyle/>
          <a:p>
            <a:r>
              <a:rPr lang="lt-LT" b="1" dirty="0"/>
              <a:t>vykis darbe, dėl kurio darbuotojas patiria žalą sveikatai </a:t>
            </a:r>
            <a:r>
              <a:rPr lang="lt-LT" dirty="0"/>
              <a:t>– įvykis, įskaitant eismo įvykį, dėl kurio darbuotojas patiria žalą sveikatai arba dėl kurio darbuotojas miršta, tiriamas nustatant jo priežastinį ryšį su darbu ir pripažįstamas ar nepripažįstamas nelaimingu atsitikimu darbe</a:t>
            </a:r>
            <a:r>
              <a:rPr lang="lt-LT" dirty="0" smtClean="0"/>
              <a:t>.</a:t>
            </a:r>
          </a:p>
          <a:p>
            <a:pPr marL="0" indent="0">
              <a:buNone/>
            </a:pPr>
            <a:endParaRPr lang="lt-LT" dirty="0"/>
          </a:p>
          <a:p>
            <a:r>
              <a:rPr lang="lt-LT" b="1" dirty="0"/>
              <a:t>Nelaimingas atsitikimas darbe </a:t>
            </a:r>
            <a:r>
              <a:rPr lang="lt-LT" dirty="0"/>
              <a:t>– įvykis darbe, įskaitant eismo įvykį, atliekant darbo funkcijas ar būnant darbo vietoje, dėl kurio darbuotojas patiria žalą sveikatai ir netenka darbingumo nors vienai dienai arba dėl kurio darbuotojas miršta, nustatyta tvarka ištirtas ir pripažintas nelaimingu atsitikimu darbe. </a:t>
            </a:r>
            <a:r>
              <a:rPr lang="lt-LT" b="1" dirty="0"/>
              <a:t>Nelaimingas atsitikimas pakeliui į darbą ar iš darbo</a:t>
            </a:r>
            <a:r>
              <a:rPr lang="lt-LT" dirty="0"/>
              <a:t> – įvykis, įskaitant eismo įvykį, darbuotojui vykstant į darbą ar iš darbo.</a:t>
            </a:r>
          </a:p>
          <a:p>
            <a:pPr marL="0" indent="0">
              <a:buNone/>
            </a:pPr>
            <a:endParaRPr lang="lt-LT" dirty="0"/>
          </a:p>
        </p:txBody>
      </p:sp>
    </p:spTree>
    <p:extLst>
      <p:ext uri="{BB962C8B-B14F-4D97-AF65-F5344CB8AC3E}">
        <p14:creationId xmlns:p14="http://schemas.microsoft.com/office/powerpoint/2010/main" val="9862262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67544" y="476672"/>
            <a:ext cx="8229600" cy="1143000"/>
          </a:xfrm>
        </p:spPr>
        <p:txBody>
          <a:bodyPr>
            <a:normAutofit fontScale="90000"/>
          </a:bodyPr>
          <a:lstStyle/>
          <a:p>
            <a:r>
              <a:rPr lang="lt-LT" b="1" dirty="0"/>
              <a:t>Įmonėje yra registruojami ir tiriami įvykiai darbe</a:t>
            </a:r>
            <a:br>
              <a:rPr lang="lt-LT" b="1" dirty="0"/>
            </a:br>
            <a:endParaRPr lang="lt-LT" dirty="0"/>
          </a:p>
        </p:txBody>
      </p:sp>
      <p:sp>
        <p:nvSpPr>
          <p:cNvPr id="3" name="Turinio vietos rezervavimo ženklas 2"/>
          <p:cNvSpPr>
            <a:spLocks noGrp="1"/>
          </p:cNvSpPr>
          <p:nvPr>
            <p:ph idx="1"/>
          </p:nvPr>
        </p:nvSpPr>
        <p:spPr>
          <a:xfrm>
            <a:off x="457200" y="1916832"/>
            <a:ext cx="8229600" cy="4209331"/>
          </a:xfrm>
        </p:spPr>
        <p:txBody>
          <a:bodyPr/>
          <a:lstStyle/>
          <a:p>
            <a:r>
              <a:rPr lang="lt-LT" dirty="0" smtClean="0"/>
              <a:t>Taip – 7</a:t>
            </a:r>
          </a:p>
          <a:p>
            <a:r>
              <a:rPr lang="lt-LT" dirty="0" smtClean="0"/>
              <a:t>Ne – 25 </a:t>
            </a:r>
          </a:p>
          <a:p>
            <a:r>
              <a:rPr lang="lt-LT" dirty="0" smtClean="0"/>
              <a:t>Netaikoma - </a:t>
            </a:r>
            <a:endParaRPr lang="lt-LT" dirty="0"/>
          </a:p>
        </p:txBody>
      </p:sp>
    </p:spTree>
    <p:extLst>
      <p:ext uri="{BB962C8B-B14F-4D97-AF65-F5344CB8AC3E}">
        <p14:creationId xmlns:p14="http://schemas.microsoft.com/office/powerpoint/2010/main" val="15067026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ctrTitle"/>
          </p:nvPr>
        </p:nvSpPr>
        <p:spPr>
          <a:xfrm>
            <a:off x="2123728" y="4725144"/>
            <a:ext cx="6334472" cy="290463"/>
          </a:xfrm>
        </p:spPr>
        <p:txBody>
          <a:bodyPr>
            <a:noAutofit/>
          </a:bodyPr>
          <a:lstStyle/>
          <a:p>
            <a:r>
              <a:rPr lang="lt-LT" sz="4000" b="1" dirty="0" smtClean="0"/>
              <a:t/>
            </a:r>
            <a:br>
              <a:rPr lang="lt-LT" sz="4000" b="1" dirty="0" smtClean="0"/>
            </a:br>
            <a:r>
              <a:rPr lang="lt-LT" sz="4000" dirty="0"/>
              <a:t/>
            </a:r>
            <a:br>
              <a:rPr lang="lt-LT" sz="4000" dirty="0"/>
            </a:br>
            <a:r>
              <a:rPr lang="lt-LT" sz="4000" dirty="0" smtClean="0"/>
              <a:t/>
            </a:r>
            <a:br>
              <a:rPr lang="lt-LT" sz="4000" dirty="0" smtClean="0"/>
            </a:br>
            <a:r>
              <a:rPr lang="lt-LT" sz="4000" dirty="0"/>
              <a:t/>
            </a:r>
            <a:br>
              <a:rPr lang="lt-LT" sz="4000" dirty="0"/>
            </a:br>
            <a:r>
              <a:rPr lang="lt-LT" sz="4000" b="1" dirty="0" smtClean="0"/>
              <a:t>Darbo organizavimas</a:t>
            </a:r>
            <a:br>
              <a:rPr lang="lt-LT" sz="4000" b="1" dirty="0" smtClean="0"/>
            </a:br>
            <a:r>
              <a:rPr lang="lt-LT" sz="4000" b="1" dirty="0"/>
              <a:t/>
            </a:r>
            <a:br>
              <a:rPr lang="lt-LT" sz="4000" b="1" dirty="0"/>
            </a:br>
            <a:r>
              <a:rPr lang="lt-LT" sz="3000" dirty="0"/>
              <a:t>Tinkamas darbo organizavimas užtikrina darbuotojams saugias ir sveikatai nekenksmingas darbo sąlygas, ypatingai atkreipiant dėmesį į darbuotojų sveikatos patikrinimus, darbuotojų mokymus ir įgūdžius bei įvykių ir nelaimingų atsitikimų darbe klausimus.</a:t>
            </a:r>
            <a:br>
              <a:rPr lang="lt-LT" sz="3000" dirty="0"/>
            </a:br>
            <a:endParaRPr lang="lt-LT" sz="3000" dirty="0"/>
          </a:p>
        </p:txBody>
      </p:sp>
    </p:spTree>
    <p:extLst>
      <p:ext uri="{BB962C8B-B14F-4D97-AF65-F5344CB8AC3E}">
        <p14:creationId xmlns:p14="http://schemas.microsoft.com/office/powerpoint/2010/main" val="42879863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457200" y="404664"/>
            <a:ext cx="8229600" cy="5721499"/>
          </a:xfrm>
        </p:spPr>
        <p:txBody>
          <a:bodyPr>
            <a:normAutofit lnSpcReduction="10000"/>
          </a:bodyPr>
          <a:lstStyle/>
          <a:p>
            <a:r>
              <a:rPr lang="lt-LT" b="1" dirty="0"/>
              <a:t>Įvykis darbe, dėl kurio darbuotojas patiria žalą sveikatai </a:t>
            </a:r>
            <a:r>
              <a:rPr lang="lt-LT" dirty="0"/>
              <a:t>– įvykis, įskaitant eismo įvykį, dėl kurio darbuotojas patiria žalą sveikatai arba dėl kurio darbuotojas miršta, nustatyta tvarka tiriamas nustatant jo priežastinį ryšį su darbu ir pripažįstamas ar nepripažįstamas nelaimingu atsitikimu darbe</a:t>
            </a:r>
            <a:r>
              <a:rPr lang="lt-LT" dirty="0" smtClean="0"/>
              <a:t>.</a:t>
            </a:r>
          </a:p>
          <a:p>
            <a:r>
              <a:rPr lang="lt-LT" dirty="0" smtClean="0"/>
              <a:t>Nelaimingų atsitikimų darbe, incidentų aktų registracijos žurnalas Byla </a:t>
            </a:r>
            <a:r>
              <a:rPr lang="lt-LT" dirty="0" err="1" smtClean="0"/>
              <a:t>Nr</a:t>
            </a:r>
            <a:r>
              <a:rPr lang="lt-LT" dirty="0" smtClean="0"/>
              <a:t>. 7.8</a:t>
            </a:r>
          </a:p>
          <a:p>
            <a:r>
              <a:rPr lang="lt-LT" dirty="0" smtClean="0"/>
              <a:t>Nelaimingų atsitikimų, </a:t>
            </a:r>
            <a:r>
              <a:rPr lang="lt-LT" dirty="0"/>
              <a:t>p</a:t>
            </a:r>
            <a:r>
              <a:rPr lang="lt-LT" dirty="0" smtClean="0"/>
              <a:t>rofesinių ligų tyrimo dokumentai (protokolai, aktai, išvados) Byla </a:t>
            </a:r>
            <a:r>
              <a:rPr lang="lt-LT" dirty="0" err="1"/>
              <a:t>N</a:t>
            </a:r>
            <a:r>
              <a:rPr lang="lt-LT" dirty="0" err="1" smtClean="0"/>
              <a:t>r</a:t>
            </a:r>
            <a:r>
              <a:rPr lang="lt-LT" dirty="0" smtClean="0"/>
              <a:t>. 7.4</a:t>
            </a:r>
            <a:endParaRPr lang="lt-LT" dirty="0"/>
          </a:p>
        </p:txBody>
      </p:sp>
    </p:spTree>
    <p:extLst>
      <p:ext uri="{BB962C8B-B14F-4D97-AF65-F5344CB8AC3E}">
        <p14:creationId xmlns:p14="http://schemas.microsoft.com/office/powerpoint/2010/main" val="508460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b="1" dirty="0"/>
              <a:t>Įmonėje yra tiriami incidentai</a:t>
            </a:r>
          </a:p>
        </p:txBody>
      </p:sp>
      <p:sp>
        <p:nvSpPr>
          <p:cNvPr id="3" name="Turinio vietos rezervavimo ženklas 2"/>
          <p:cNvSpPr>
            <a:spLocks noGrp="1"/>
          </p:cNvSpPr>
          <p:nvPr>
            <p:ph idx="1"/>
          </p:nvPr>
        </p:nvSpPr>
        <p:spPr/>
        <p:txBody>
          <a:bodyPr/>
          <a:lstStyle/>
          <a:p>
            <a:r>
              <a:rPr lang="lt-LT" dirty="0" smtClean="0"/>
              <a:t>Taip – 6</a:t>
            </a:r>
          </a:p>
          <a:p>
            <a:r>
              <a:rPr lang="lt-LT" dirty="0" smtClean="0"/>
              <a:t>Ne – 28</a:t>
            </a:r>
          </a:p>
          <a:p>
            <a:pPr marL="0" indent="0">
              <a:buNone/>
            </a:pPr>
            <a:r>
              <a:rPr lang="lt-LT" b="1" dirty="0"/>
              <a:t>Incidentas</a:t>
            </a:r>
            <a:r>
              <a:rPr lang="lt-LT" dirty="0"/>
              <a:t> –su darbu susijęs įvykis, dėl kurio darbuotojas nepatiria žalos sveikatai.</a:t>
            </a:r>
          </a:p>
          <a:p>
            <a:r>
              <a:rPr lang="lt-LT" dirty="0" smtClean="0"/>
              <a:t>JDC turi</a:t>
            </a:r>
          </a:p>
          <a:p>
            <a:r>
              <a:rPr lang="lt-LT" dirty="0"/>
              <a:t>Nelaimingų atsitikimų darbe, incidentų aktų registracijos žurnalas Byla </a:t>
            </a:r>
            <a:r>
              <a:rPr lang="lt-LT" dirty="0" err="1"/>
              <a:t>Nr</a:t>
            </a:r>
            <a:r>
              <a:rPr lang="lt-LT" dirty="0"/>
              <a:t>. 7.8</a:t>
            </a:r>
          </a:p>
          <a:p>
            <a:pPr marL="0" indent="0">
              <a:buNone/>
            </a:pPr>
            <a:endParaRPr lang="lt-LT" dirty="0"/>
          </a:p>
        </p:txBody>
      </p:sp>
    </p:spTree>
    <p:extLst>
      <p:ext uri="{BB962C8B-B14F-4D97-AF65-F5344CB8AC3E}">
        <p14:creationId xmlns:p14="http://schemas.microsoft.com/office/powerpoint/2010/main" val="9084388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611560" y="1196752"/>
            <a:ext cx="8229600" cy="1359024"/>
          </a:xfrm>
        </p:spPr>
        <p:txBody>
          <a:bodyPr>
            <a:normAutofit fontScale="90000"/>
          </a:bodyPr>
          <a:lstStyle/>
          <a:p>
            <a:r>
              <a:rPr lang="lt-LT" b="1" dirty="0"/>
              <a:t/>
            </a:r>
            <a:br>
              <a:rPr lang="lt-LT" b="1" dirty="0"/>
            </a:br>
            <a:r>
              <a:rPr lang="lt-LT" b="1" dirty="0"/>
              <a:t>Įvykį darbe pripažinus nelaimingu atsitikimu darbe ar nustačius profesinę ligą yra numatomos ir įgyvendinamos prevencinės priemonės</a:t>
            </a:r>
            <a:br>
              <a:rPr lang="lt-LT" b="1" dirty="0"/>
            </a:br>
            <a:r>
              <a:rPr lang="lt-LT" b="1" dirty="0"/>
              <a:t/>
            </a:r>
            <a:br>
              <a:rPr lang="lt-LT" b="1" dirty="0"/>
            </a:br>
            <a:endParaRPr lang="lt-LT" dirty="0"/>
          </a:p>
        </p:txBody>
      </p:sp>
      <p:sp>
        <p:nvSpPr>
          <p:cNvPr id="3" name="Turinio vietos rezervavimo ženklas 2"/>
          <p:cNvSpPr>
            <a:spLocks noGrp="1"/>
          </p:cNvSpPr>
          <p:nvPr>
            <p:ph idx="1"/>
          </p:nvPr>
        </p:nvSpPr>
        <p:spPr>
          <a:xfrm>
            <a:off x="457200" y="3284984"/>
            <a:ext cx="8229600" cy="2841179"/>
          </a:xfrm>
        </p:spPr>
        <p:txBody>
          <a:bodyPr/>
          <a:lstStyle/>
          <a:p>
            <a:r>
              <a:rPr lang="lt-LT" dirty="0" smtClean="0"/>
              <a:t>Taip – 31</a:t>
            </a:r>
          </a:p>
          <a:p>
            <a:r>
              <a:rPr lang="lt-LT" dirty="0" smtClean="0"/>
              <a:t>Ne –</a:t>
            </a:r>
          </a:p>
          <a:p>
            <a:r>
              <a:rPr lang="lt-LT" dirty="0" smtClean="0"/>
              <a:t>Netaikoma - 1 </a:t>
            </a:r>
            <a:endParaRPr lang="lt-LT" dirty="0"/>
          </a:p>
        </p:txBody>
      </p:sp>
    </p:spTree>
    <p:extLst>
      <p:ext uri="{BB962C8B-B14F-4D97-AF65-F5344CB8AC3E}">
        <p14:creationId xmlns:p14="http://schemas.microsoft.com/office/powerpoint/2010/main" val="37393924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395536" y="1268760"/>
            <a:ext cx="8229600" cy="1143000"/>
          </a:xfrm>
        </p:spPr>
        <p:txBody>
          <a:bodyPr>
            <a:normAutofit fontScale="90000"/>
          </a:bodyPr>
          <a:lstStyle/>
          <a:p>
            <a:r>
              <a:rPr lang="lt-LT" b="1" dirty="0"/>
              <a:t>Apie įvykius darbe, dėl kurių darbuotojas mirė arba per kuriuos buvo sunkiai pakenkta darbuotojo sveikatai, yra nedelsiant pranešama VDI</a:t>
            </a:r>
          </a:p>
        </p:txBody>
      </p:sp>
      <p:sp>
        <p:nvSpPr>
          <p:cNvPr id="3" name="Turinio vietos rezervavimo ženklas 2"/>
          <p:cNvSpPr>
            <a:spLocks noGrp="1"/>
          </p:cNvSpPr>
          <p:nvPr>
            <p:ph idx="1"/>
          </p:nvPr>
        </p:nvSpPr>
        <p:spPr>
          <a:xfrm>
            <a:off x="457200" y="3429000"/>
            <a:ext cx="8229600" cy="2697163"/>
          </a:xfrm>
        </p:spPr>
        <p:txBody>
          <a:bodyPr/>
          <a:lstStyle/>
          <a:p>
            <a:r>
              <a:rPr lang="lt-LT" dirty="0" smtClean="0"/>
              <a:t>Taip –36 </a:t>
            </a:r>
          </a:p>
          <a:p>
            <a:r>
              <a:rPr lang="lt-LT" dirty="0" smtClean="0"/>
              <a:t>Ne – </a:t>
            </a:r>
          </a:p>
          <a:p>
            <a:r>
              <a:rPr lang="lt-LT" dirty="0" smtClean="0"/>
              <a:t>Netaikoma - 1</a:t>
            </a:r>
            <a:endParaRPr lang="lt-LT" dirty="0"/>
          </a:p>
        </p:txBody>
      </p:sp>
    </p:spTree>
    <p:extLst>
      <p:ext uri="{BB962C8B-B14F-4D97-AF65-F5344CB8AC3E}">
        <p14:creationId xmlns:p14="http://schemas.microsoft.com/office/powerpoint/2010/main" val="13659989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b="1" dirty="0" smtClean="0"/>
              <a:t>Reikalavimai patalpų įrengimui</a:t>
            </a:r>
            <a:br>
              <a:rPr lang="lt-LT" b="1" dirty="0" smtClean="0"/>
            </a:br>
            <a:endParaRPr lang="lt-LT" dirty="0"/>
          </a:p>
        </p:txBody>
      </p:sp>
      <p:sp>
        <p:nvSpPr>
          <p:cNvPr id="3" name="Turinio vietos rezervavimo ženklas 2"/>
          <p:cNvSpPr>
            <a:spLocks noGrp="1"/>
          </p:cNvSpPr>
          <p:nvPr>
            <p:ph idx="1"/>
          </p:nvPr>
        </p:nvSpPr>
        <p:spPr/>
        <p:txBody>
          <a:bodyPr>
            <a:normAutofit lnSpcReduction="10000"/>
          </a:bodyPr>
          <a:lstStyle/>
          <a:p>
            <a:r>
              <a:rPr lang="lt-LT" dirty="0" smtClean="0"/>
              <a:t>Socialinės </a:t>
            </a:r>
            <a:r>
              <a:rPr lang="lt-LT" dirty="0"/>
              <a:t>globos įstaigų patalpos turi būti pakankamo ploto, aukščio ir erdvės, kad darbuotojai galėtų laisvai judėti darbo vietose ir nekiltų pavojaus darbuotojų sveikatai, saugai ir savijautai.</a:t>
            </a:r>
          </a:p>
          <a:p>
            <a:r>
              <a:rPr lang="lt-LT" dirty="0"/>
              <a:t>Grindų, sienų, lubų, durų, langų tinkama konstrukcija, įrengimas ir priežiūra yra svarbūs siekiant užtikrinti saugias ir nekenksmingas darbuotojų sveikatai darbo sąlygas darbo vietose.</a:t>
            </a:r>
          </a:p>
          <a:p>
            <a:endParaRPr lang="lt-LT" dirty="0"/>
          </a:p>
        </p:txBody>
      </p:sp>
    </p:spTree>
    <p:extLst>
      <p:ext uri="{BB962C8B-B14F-4D97-AF65-F5344CB8AC3E}">
        <p14:creationId xmlns:p14="http://schemas.microsoft.com/office/powerpoint/2010/main" val="35421053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67544" y="476672"/>
            <a:ext cx="8229600" cy="1143000"/>
          </a:xfrm>
        </p:spPr>
        <p:txBody>
          <a:bodyPr>
            <a:normAutofit fontScale="90000"/>
          </a:bodyPr>
          <a:lstStyle/>
          <a:p>
            <a:r>
              <a:rPr lang="lt-LT" b="1" dirty="0"/>
              <a:t>Langai ir stoglangiai yra saugūs, lengvai atsidaro/užsidaro</a:t>
            </a:r>
            <a:br>
              <a:rPr lang="lt-LT" b="1" dirty="0"/>
            </a:br>
            <a:endParaRPr lang="lt-LT" dirty="0"/>
          </a:p>
        </p:txBody>
      </p:sp>
      <p:sp>
        <p:nvSpPr>
          <p:cNvPr id="3" name="Turinio vietos rezervavimo ženklas 2"/>
          <p:cNvSpPr>
            <a:spLocks noGrp="1"/>
          </p:cNvSpPr>
          <p:nvPr>
            <p:ph idx="1"/>
          </p:nvPr>
        </p:nvSpPr>
        <p:spPr>
          <a:xfrm>
            <a:off x="1435608" y="2780928"/>
            <a:ext cx="7498080" cy="3467472"/>
          </a:xfrm>
        </p:spPr>
        <p:txBody>
          <a:bodyPr/>
          <a:lstStyle/>
          <a:p>
            <a:r>
              <a:rPr lang="lt-LT" dirty="0" smtClean="0"/>
              <a:t>Taip – 32</a:t>
            </a:r>
          </a:p>
          <a:p>
            <a:r>
              <a:rPr lang="lt-LT" dirty="0" smtClean="0"/>
              <a:t>Ne - </a:t>
            </a:r>
          </a:p>
          <a:p>
            <a:endParaRPr lang="lt-LT" dirty="0"/>
          </a:p>
          <a:p>
            <a:endParaRPr lang="lt-LT" dirty="0"/>
          </a:p>
        </p:txBody>
      </p:sp>
    </p:spTree>
    <p:extLst>
      <p:ext uri="{BB962C8B-B14F-4D97-AF65-F5344CB8AC3E}">
        <p14:creationId xmlns:p14="http://schemas.microsoft.com/office/powerpoint/2010/main" val="18047142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67544" y="548680"/>
            <a:ext cx="8229600" cy="1143000"/>
          </a:xfrm>
        </p:spPr>
        <p:txBody>
          <a:bodyPr>
            <a:normAutofit fontScale="90000"/>
          </a:bodyPr>
          <a:lstStyle/>
          <a:p>
            <a:r>
              <a:rPr lang="lt-LT" b="1" dirty="0"/>
              <a:t>Grindų danga yra tinkama (nėra duobių ir kliūčių)</a:t>
            </a:r>
            <a:br>
              <a:rPr lang="lt-LT" b="1" dirty="0"/>
            </a:br>
            <a:endParaRPr lang="lt-LT" dirty="0"/>
          </a:p>
        </p:txBody>
      </p:sp>
      <p:sp>
        <p:nvSpPr>
          <p:cNvPr id="3" name="Turinio vietos rezervavimo ženklas 2"/>
          <p:cNvSpPr>
            <a:spLocks noGrp="1"/>
          </p:cNvSpPr>
          <p:nvPr>
            <p:ph idx="1"/>
          </p:nvPr>
        </p:nvSpPr>
        <p:spPr>
          <a:xfrm>
            <a:off x="1435608" y="2564904"/>
            <a:ext cx="7498080" cy="3683496"/>
          </a:xfrm>
        </p:spPr>
        <p:txBody>
          <a:bodyPr/>
          <a:lstStyle/>
          <a:p>
            <a:r>
              <a:rPr lang="lt-LT" dirty="0" smtClean="0"/>
              <a:t>Taip – 32</a:t>
            </a:r>
          </a:p>
          <a:p>
            <a:r>
              <a:rPr lang="lt-LT" dirty="0" smtClean="0"/>
              <a:t>Ne - </a:t>
            </a:r>
            <a:endParaRPr lang="lt-LT" dirty="0"/>
          </a:p>
        </p:txBody>
      </p:sp>
    </p:spTree>
    <p:extLst>
      <p:ext uri="{BB962C8B-B14F-4D97-AF65-F5344CB8AC3E}">
        <p14:creationId xmlns:p14="http://schemas.microsoft.com/office/powerpoint/2010/main" val="30954960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b="1" dirty="0"/>
              <a:t>Grindys yra neslidžios</a:t>
            </a:r>
            <a:br>
              <a:rPr lang="lt-LT" b="1" dirty="0"/>
            </a:br>
            <a:endParaRPr lang="lt-LT" dirty="0"/>
          </a:p>
        </p:txBody>
      </p:sp>
      <p:sp>
        <p:nvSpPr>
          <p:cNvPr id="3" name="Turinio vietos rezervavimo ženklas 2"/>
          <p:cNvSpPr>
            <a:spLocks noGrp="1"/>
          </p:cNvSpPr>
          <p:nvPr>
            <p:ph idx="1"/>
          </p:nvPr>
        </p:nvSpPr>
        <p:spPr>
          <a:xfrm>
            <a:off x="1435608" y="1628800"/>
            <a:ext cx="7498080" cy="4619600"/>
          </a:xfrm>
        </p:spPr>
        <p:txBody>
          <a:bodyPr/>
          <a:lstStyle/>
          <a:p>
            <a:r>
              <a:rPr lang="lt-LT" dirty="0" smtClean="0"/>
              <a:t>Taip –32 </a:t>
            </a:r>
          </a:p>
          <a:p>
            <a:r>
              <a:rPr lang="lt-LT" dirty="0" smtClean="0"/>
              <a:t>Ne - </a:t>
            </a:r>
            <a:endParaRPr lang="lt-LT" dirty="0"/>
          </a:p>
        </p:txBody>
      </p:sp>
    </p:spTree>
    <p:extLst>
      <p:ext uri="{BB962C8B-B14F-4D97-AF65-F5344CB8AC3E}">
        <p14:creationId xmlns:p14="http://schemas.microsoft.com/office/powerpoint/2010/main" val="26340573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67544" y="548680"/>
            <a:ext cx="8229600" cy="1656184"/>
          </a:xfrm>
        </p:spPr>
        <p:txBody>
          <a:bodyPr>
            <a:normAutofit fontScale="90000"/>
          </a:bodyPr>
          <a:lstStyle/>
          <a:p>
            <a:r>
              <a:rPr lang="lt-LT" b="1" dirty="0"/>
              <a:t>Darbuotojai gali saugiai patekti į visas su darbu susijusiais vietas</a:t>
            </a:r>
            <a:br>
              <a:rPr lang="lt-LT" b="1" dirty="0"/>
            </a:br>
            <a:endParaRPr lang="lt-LT" dirty="0"/>
          </a:p>
        </p:txBody>
      </p:sp>
      <p:sp>
        <p:nvSpPr>
          <p:cNvPr id="3" name="Turinio vietos rezervavimo ženklas 2"/>
          <p:cNvSpPr>
            <a:spLocks noGrp="1"/>
          </p:cNvSpPr>
          <p:nvPr>
            <p:ph idx="1"/>
          </p:nvPr>
        </p:nvSpPr>
        <p:spPr>
          <a:xfrm>
            <a:off x="457200" y="2276872"/>
            <a:ext cx="8229600" cy="3849291"/>
          </a:xfrm>
        </p:spPr>
        <p:txBody>
          <a:bodyPr/>
          <a:lstStyle/>
          <a:p>
            <a:r>
              <a:rPr lang="lt-LT" dirty="0" smtClean="0"/>
              <a:t>Taip – 32</a:t>
            </a:r>
          </a:p>
          <a:p>
            <a:r>
              <a:rPr lang="lt-LT" dirty="0" smtClean="0"/>
              <a:t>Ne - </a:t>
            </a:r>
            <a:endParaRPr lang="lt-LT" dirty="0"/>
          </a:p>
        </p:txBody>
      </p:sp>
    </p:spTree>
    <p:extLst>
      <p:ext uri="{BB962C8B-B14F-4D97-AF65-F5344CB8AC3E}">
        <p14:creationId xmlns:p14="http://schemas.microsoft.com/office/powerpoint/2010/main" val="12985827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b="1" dirty="0"/>
              <a:t>Neįgaliųjų darbuotojų reikmės yra tenkinamos</a:t>
            </a:r>
          </a:p>
        </p:txBody>
      </p:sp>
      <p:sp>
        <p:nvSpPr>
          <p:cNvPr id="3" name="Turinio vietos rezervavimo ženklas 2"/>
          <p:cNvSpPr>
            <a:spLocks noGrp="1"/>
          </p:cNvSpPr>
          <p:nvPr>
            <p:ph idx="1"/>
          </p:nvPr>
        </p:nvSpPr>
        <p:spPr/>
        <p:txBody>
          <a:bodyPr>
            <a:normAutofit fontScale="92500" lnSpcReduction="20000"/>
          </a:bodyPr>
          <a:lstStyle/>
          <a:p>
            <a:r>
              <a:rPr lang="lt-LT" dirty="0" smtClean="0"/>
              <a:t>Taip –</a:t>
            </a:r>
          </a:p>
          <a:p>
            <a:r>
              <a:rPr lang="lt-LT" dirty="0" smtClean="0"/>
              <a:t>Ne – 24 </a:t>
            </a:r>
          </a:p>
          <a:p>
            <a:r>
              <a:rPr lang="lt-LT" dirty="0" smtClean="0"/>
              <a:t>Netaikoma – 8</a:t>
            </a:r>
          </a:p>
          <a:p>
            <a:endParaRPr lang="lt-LT" dirty="0"/>
          </a:p>
          <a:p>
            <a:r>
              <a:rPr lang="lt-LT" dirty="0"/>
              <a:t>Jeigu įstaigoje dirba neįgalieji darbuotojai, darbovietės turi būti įrengtos atsižvelgiant į jų reikmes.</a:t>
            </a:r>
            <a:br>
              <a:rPr lang="lt-LT" dirty="0"/>
            </a:br>
            <a:r>
              <a:rPr lang="lt-LT" dirty="0"/>
              <a:t>Ši nuostata ypač svarbi įrengiant duris, judėjimo kelius, laiptus, praustuvus, tualetus, kuriais naudojasi darbuotojai su negalia, taip pat darbo vietoms, kuriose jie dirba.</a:t>
            </a:r>
          </a:p>
        </p:txBody>
      </p:sp>
    </p:spTree>
    <p:extLst>
      <p:ext uri="{BB962C8B-B14F-4D97-AF65-F5344CB8AC3E}">
        <p14:creationId xmlns:p14="http://schemas.microsoft.com/office/powerpoint/2010/main" val="7844485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67544" y="548680"/>
            <a:ext cx="8229600" cy="1143000"/>
          </a:xfrm>
        </p:spPr>
        <p:txBody>
          <a:bodyPr>
            <a:normAutofit fontScale="90000"/>
          </a:bodyPr>
          <a:lstStyle/>
          <a:p>
            <a:r>
              <a:rPr lang="pt-BR" b="1" dirty="0"/>
              <a:t>Darbuotojų saugos ir sveikatos organizavimas</a:t>
            </a:r>
            <a:br>
              <a:rPr lang="pt-BR" b="1" dirty="0"/>
            </a:br>
            <a:endParaRPr lang="lt-LT" dirty="0"/>
          </a:p>
        </p:txBody>
      </p:sp>
      <p:sp>
        <p:nvSpPr>
          <p:cNvPr id="4" name="Stačiakampis 3"/>
          <p:cNvSpPr/>
          <p:nvPr/>
        </p:nvSpPr>
        <p:spPr>
          <a:xfrm>
            <a:off x="539552" y="1720840"/>
            <a:ext cx="7632848" cy="3939540"/>
          </a:xfrm>
          <a:prstGeom prst="rect">
            <a:avLst/>
          </a:prstGeom>
        </p:spPr>
        <p:txBody>
          <a:bodyPr wrap="square">
            <a:spAutoFit/>
          </a:bodyPr>
          <a:lstStyle/>
          <a:p>
            <a:pPr marL="342900" indent="-342900">
              <a:buFont typeface="Arial" pitchFamily="34" charset="0"/>
              <a:buChar char="•"/>
            </a:pPr>
            <a:r>
              <a:rPr lang="lt-LT" sz="2500" dirty="0"/>
              <a:t>Darbdaviui atstovaujantis asmuo pagal Įmonių darbuotojų saugos ir sveikatos tarnybų nuostatus nustato darbuotojų saugos ir sveikatos reikalavimų laikymosi kontrolės tvarką įmonėje, tvirtindamas įmonės darbuotojų saugos ir sveikatos tarnybos nuostatus arba įmonės darbuotojų saugos specialistų pareigines instrukcijas, duodamas įpareigojimus padalinių vadovams įgyvendinti darbuotojų saugos ir sveikatos priemones ir kontroliuoti, kaip laikomasi darbuotojų saugos ir sveikatos reikalavimų.</a:t>
            </a:r>
          </a:p>
        </p:txBody>
      </p:sp>
    </p:spTree>
    <p:extLst>
      <p:ext uri="{BB962C8B-B14F-4D97-AF65-F5344CB8AC3E}">
        <p14:creationId xmlns:p14="http://schemas.microsoft.com/office/powerpoint/2010/main" val="295559464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b="1" dirty="0"/>
              <a:t>Stiklinės/permatomos durys, pertvaros yra saugios</a:t>
            </a:r>
          </a:p>
        </p:txBody>
      </p:sp>
      <p:sp>
        <p:nvSpPr>
          <p:cNvPr id="3" name="Turinio vietos rezervavimo ženklas 2"/>
          <p:cNvSpPr>
            <a:spLocks noGrp="1"/>
          </p:cNvSpPr>
          <p:nvPr>
            <p:ph idx="1"/>
          </p:nvPr>
        </p:nvSpPr>
        <p:spPr/>
        <p:txBody>
          <a:bodyPr/>
          <a:lstStyle/>
          <a:p>
            <a:r>
              <a:rPr lang="lt-LT" dirty="0" smtClean="0"/>
              <a:t>Taip – 32</a:t>
            </a:r>
          </a:p>
          <a:p>
            <a:r>
              <a:rPr lang="lt-LT" dirty="0" smtClean="0"/>
              <a:t>Ne – </a:t>
            </a:r>
          </a:p>
          <a:p>
            <a:r>
              <a:rPr lang="lt-LT" dirty="0" smtClean="0"/>
              <a:t>Netaikoma - </a:t>
            </a:r>
            <a:endParaRPr lang="lt-LT" dirty="0"/>
          </a:p>
        </p:txBody>
      </p:sp>
    </p:spTree>
    <p:extLst>
      <p:ext uri="{BB962C8B-B14F-4D97-AF65-F5344CB8AC3E}">
        <p14:creationId xmlns:p14="http://schemas.microsoft.com/office/powerpoint/2010/main" val="12695894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67544" y="692696"/>
            <a:ext cx="8229600" cy="1143000"/>
          </a:xfrm>
        </p:spPr>
        <p:txBody>
          <a:bodyPr>
            <a:normAutofit fontScale="90000"/>
          </a:bodyPr>
          <a:lstStyle/>
          <a:p>
            <a:r>
              <a:rPr lang="lt-LT" b="1" dirty="0"/>
              <a:t>Įstaigoje yra įrengta darbuotojų maitinimosi patalpa</a:t>
            </a:r>
            <a:br>
              <a:rPr lang="lt-LT" b="1" dirty="0"/>
            </a:br>
            <a:endParaRPr lang="lt-LT" dirty="0"/>
          </a:p>
        </p:txBody>
      </p:sp>
      <p:sp>
        <p:nvSpPr>
          <p:cNvPr id="3" name="Turinio vietos rezervavimo ženklas 2"/>
          <p:cNvSpPr>
            <a:spLocks noGrp="1"/>
          </p:cNvSpPr>
          <p:nvPr>
            <p:ph idx="1"/>
          </p:nvPr>
        </p:nvSpPr>
        <p:spPr>
          <a:xfrm>
            <a:off x="457200" y="2348880"/>
            <a:ext cx="8229600" cy="3777283"/>
          </a:xfrm>
        </p:spPr>
        <p:txBody>
          <a:bodyPr/>
          <a:lstStyle/>
          <a:p>
            <a:r>
              <a:rPr lang="lt-LT" dirty="0" smtClean="0"/>
              <a:t>Taip – 32</a:t>
            </a:r>
          </a:p>
          <a:p>
            <a:r>
              <a:rPr lang="lt-LT" dirty="0" smtClean="0"/>
              <a:t>Ne – </a:t>
            </a:r>
          </a:p>
          <a:p>
            <a:r>
              <a:rPr lang="lt-LT" dirty="0" smtClean="0"/>
              <a:t>Netaikoma - </a:t>
            </a:r>
            <a:endParaRPr lang="lt-LT" dirty="0"/>
          </a:p>
        </p:txBody>
      </p:sp>
    </p:spTree>
    <p:extLst>
      <p:ext uri="{BB962C8B-B14F-4D97-AF65-F5344CB8AC3E}">
        <p14:creationId xmlns:p14="http://schemas.microsoft.com/office/powerpoint/2010/main" val="170417892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539552" y="620688"/>
            <a:ext cx="8229600" cy="1143000"/>
          </a:xfrm>
        </p:spPr>
        <p:txBody>
          <a:bodyPr>
            <a:normAutofit fontScale="90000"/>
          </a:bodyPr>
          <a:lstStyle/>
          <a:p>
            <a:r>
              <a:rPr lang="lt-LT" b="1" dirty="0"/>
              <a:t>Yra įrengtos poilsio patalpos darbuotojams</a:t>
            </a:r>
            <a:br>
              <a:rPr lang="lt-LT" b="1" dirty="0"/>
            </a:br>
            <a:endParaRPr lang="lt-LT" dirty="0"/>
          </a:p>
        </p:txBody>
      </p:sp>
      <p:sp>
        <p:nvSpPr>
          <p:cNvPr id="3" name="Turinio vietos rezervavimo ženklas 2"/>
          <p:cNvSpPr>
            <a:spLocks noGrp="1"/>
          </p:cNvSpPr>
          <p:nvPr>
            <p:ph idx="1"/>
          </p:nvPr>
        </p:nvSpPr>
        <p:spPr>
          <a:xfrm>
            <a:off x="457200" y="2060848"/>
            <a:ext cx="8229600" cy="4065315"/>
          </a:xfrm>
        </p:spPr>
        <p:txBody>
          <a:bodyPr/>
          <a:lstStyle/>
          <a:p>
            <a:r>
              <a:rPr lang="lt-LT" dirty="0" smtClean="0"/>
              <a:t>Taip – 31</a:t>
            </a:r>
          </a:p>
          <a:p>
            <a:r>
              <a:rPr lang="lt-LT" dirty="0" smtClean="0"/>
              <a:t>Ne – 1</a:t>
            </a:r>
          </a:p>
          <a:p>
            <a:endParaRPr lang="lt-LT" dirty="0"/>
          </a:p>
          <a:p>
            <a:r>
              <a:rPr lang="lt-LT" dirty="0"/>
              <a:t>Jeigu darbuotojams nėra galimybių pertraukų metu tinkamai ilsėtis patalpose, kuriose dirbama, turi būti įrengiamos poilsio patalpos ar vietos. </a:t>
            </a:r>
          </a:p>
        </p:txBody>
      </p:sp>
    </p:spTree>
    <p:extLst>
      <p:ext uri="{BB962C8B-B14F-4D97-AF65-F5344CB8AC3E}">
        <p14:creationId xmlns:p14="http://schemas.microsoft.com/office/powerpoint/2010/main" val="5238700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b="1" dirty="0"/>
              <a:t>Įstaigoje yra įrengtos sanitarinės patalpos darbuotojams</a:t>
            </a:r>
          </a:p>
        </p:txBody>
      </p:sp>
      <p:sp>
        <p:nvSpPr>
          <p:cNvPr id="3" name="Turinio vietos rezervavimo ženklas 2"/>
          <p:cNvSpPr>
            <a:spLocks noGrp="1"/>
          </p:cNvSpPr>
          <p:nvPr>
            <p:ph idx="1"/>
          </p:nvPr>
        </p:nvSpPr>
        <p:spPr>
          <a:xfrm>
            <a:off x="1435608" y="2492896"/>
            <a:ext cx="7498080" cy="3755504"/>
          </a:xfrm>
        </p:spPr>
        <p:txBody>
          <a:bodyPr/>
          <a:lstStyle/>
          <a:p>
            <a:r>
              <a:rPr lang="lt-LT" dirty="0" smtClean="0"/>
              <a:t>Taip – 32</a:t>
            </a:r>
          </a:p>
          <a:p>
            <a:r>
              <a:rPr lang="lt-LT" dirty="0" smtClean="0"/>
              <a:t>Ne - </a:t>
            </a:r>
            <a:endParaRPr lang="lt-LT" dirty="0"/>
          </a:p>
        </p:txBody>
      </p:sp>
    </p:spTree>
    <p:extLst>
      <p:ext uri="{BB962C8B-B14F-4D97-AF65-F5344CB8AC3E}">
        <p14:creationId xmlns:p14="http://schemas.microsoft.com/office/powerpoint/2010/main" val="338712280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b="1" dirty="0"/>
              <a:t>Paviršiai su nuolydžiu yra saugūs</a:t>
            </a:r>
          </a:p>
        </p:txBody>
      </p:sp>
      <p:sp>
        <p:nvSpPr>
          <p:cNvPr id="3" name="Turinio vietos rezervavimo ženklas 2"/>
          <p:cNvSpPr>
            <a:spLocks noGrp="1"/>
          </p:cNvSpPr>
          <p:nvPr>
            <p:ph idx="1"/>
          </p:nvPr>
        </p:nvSpPr>
        <p:spPr>
          <a:xfrm>
            <a:off x="1435608" y="2420888"/>
            <a:ext cx="7498080" cy="3827512"/>
          </a:xfrm>
        </p:spPr>
        <p:txBody>
          <a:bodyPr/>
          <a:lstStyle/>
          <a:p>
            <a:r>
              <a:rPr lang="lt-LT" dirty="0" smtClean="0"/>
              <a:t>Taip – 32</a:t>
            </a:r>
          </a:p>
          <a:p>
            <a:r>
              <a:rPr lang="lt-LT" dirty="0" smtClean="0"/>
              <a:t>Ne - </a:t>
            </a:r>
            <a:endParaRPr lang="lt-LT" dirty="0"/>
          </a:p>
        </p:txBody>
      </p:sp>
    </p:spTree>
    <p:extLst>
      <p:ext uri="{BB962C8B-B14F-4D97-AF65-F5344CB8AC3E}">
        <p14:creationId xmlns:p14="http://schemas.microsoft.com/office/powerpoint/2010/main" val="201015877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395536" y="692696"/>
            <a:ext cx="8229600" cy="1143000"/>
          </a:xfrm>
        </p:spPr>
        <p:txBody>
          <a:bodyPr>
            <a:normAutofit fontScale="90000"/>
          </a:bodyPr>
          <a:lstStyle/>
          <a:p>
            <a:r>
              <a:rPr lang="lt-LT" b="1" dirty="0"/>
              <a:t>Visose darbo zonose yra tinkamas apšvietimas</a:t>
            </a:r>
            <a:br>
              <a:rPr lang="lt-LT" b="1" dirty="0"/>
            </a:br>
            <a:endParaRPr lang="lt-LT" dirty="0"/>
          </a:p>
        </p:txBody>
      </p:sp>
      <p:sp>
        <p:nvSpPr>
          <p:cNvPr id="3" name="Turinio vietos rezervavimo ženklas 2"/>
          <p:cNvSpPr>
            <a:spLocks noGrp="1"/>
          </p:cNvSpPr>
          <p:nvPr>
            <p:ph idx="1"/>
          </p:nvPr>
        </p:nvSpPr>
        <p:spPr>
          <a:xfrm>
            <a:off x="457200" y="2780928"/>
            <a:ext cx="8229600" cy="3345235"/>
          </a:xfrm>
        </p:spPr>
        <p:txBody>
          <a:bodyPr/>
          <a:lstStyle/>
          <a:p>
            <a:r>
              <a:rPr lang="lt-LT" dirty="0" smtClean="0"/>
              <a:t>Taip – 37</a:t>
            </a:r>
          </a:p>
          <a:p>
            <a:r>
              <a:rPr lang="lt-LT" dirty="0" smtClean="0"/>
              <a:t>Ne - </a:t>
            </a:r>
            <a:endParaRPr lang="lt-LT" dirty="0"/>
          </a:p>
        </p:txBody>
      </p:sp>
    </p:spTree>
    <p:extLst>
      <p:ext uri="{BB962C8B-B14F-4D97-AF65-F5344CB8AC3E}">
        <p14:creationId xmlns:p14="http://schemas.microsoft.com/office/powerpoint/2010/main" val="215947655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b="1" dirty="0"/>
              <a:t>Laiptai yra saugūs</a:t>
            </a:r>
            <a:br>
              <a:rPr lang="lt-LT" b="1" dirty="0"/>
            </a:br>
            <a:endParaRPr lang="lt-LT" dirty="0"/>
          </a:p>
        </p:txBody>
      </p:sp>
      <p:sp>
        <p:nvSpPr>
          <p:cNvPr id="3" name="Turinio vietos rezervavimo ženklas 2"/>
          <p:cNvSpPr>
            <a:spLocks noGrp="1"/>
          </p:cNvSpPr>
          <p:nvPr>
            <p:ph idx="1"/>
          </p:nvPr>
        </p:nvSpPr>
        <p:spPr/>
        <p:txBody>
          <a:bodyPr/>
          <a:lstStyle/>
          <a:p>
            <a:r>
              <a:rPr lang="lt-LT" dirty="0" smtClean="0"/>
              <a:t>Taip – 37</a:t>
            </a:r>
          </a:p>
          <a:p>
            <a:r>
              <a:rPr lang="lt-LT" dirty="0" smtClean="0"/>
              <a:t>Ne – </a:t>
            </a:r>
          </a:p>
          <a:p>
            <a:r>
              <a:rPr lang="lt-LT" dirty="0" smtClean="0"/>
              <a:t>Netaikoma - </a:t>
            </a:r>
            <a:endParaRPr lang="lt-LT" dirty="0"/>
          </a:p>
        </p:txBody>
      </p:sp>
    </p:spTree>
    <p:extLst>
      <p:ext uri="{BB962C8B-B14F-4D97-AF65-F5344CB8AC3E}">
        <p14:creationId xmlns:p14="http://schemas.microsoft.com/office/powerpoint/2010/main" val="134836791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b="1" dirty="0"/>
              <a:t>Gaisrinė sauga</a:t>
            </a:r>
          </a:p>
        </p:txBody>
      </p:sp>
      <p:sp>
        <p:nvSpPr>
          <p:cNvPr id="3" name="Turinio vietos rezervavimo ženklas 2"/>
          <p:cNvSpPr>
            <a:spLocks noGrp="1"/>
          </p:cNvSpPr>
          <p:nvPr>
            <p:ph idx="1"/>
          </p:nvPr>
        </p:nvSpPr>
        <p:spPr/>
        <p:txBody>
          <a:bodyPr>
            <a:normAutofit fontScale="70000" lnSpcReduction="20000"/>
          </a:bodyPr>
          <a:lstStyle/>
          <a:p>
            <a:r>
              <a:rPr lang="lt-LT" dirty="0"/>
              <a:t>Kiekvienoje socialinės globos įstaigoje aktualus rizikos veiksnys yra gaisro </a:t>
            </a:r>
            <a:r>
              <a:rPr lang="lt-LT" dirty="0" smtClean="0"/>
              <a:t>pavojus.</a:t>
            </a:r>
            <a:endParaRPr lang="lt-LT" dirty="0"/>
          </a:p>
          <a:p>
            <a:r>
              <a:rPr lang="lt-LT" dirty="0" smtClean="0"/>
              <a:t>Kiekvienas</a:t>
            </a:r>
            <a:r>
              <a:rPr lang="lt-LT" dirty="0"/>
              <a:t> įstaigos darbuotojas privalo laikytis nustatytų gaisrinės saugos reikalavimų, vykdyti vadovų ir asmenų, atsakingų už priešgaisrinę saugą, nurodymus, vengti veiksmų, sudarančių sąlygas kilti gaisrui: atsargiai elgtis su elektros įrenginiais, rūkyti tik tam tikslui skirtose </a:t>
            </a:r>
            <a:r>
              <a:rPr lang="lt-LT" dirty="0" smtClean="0"/>
              <a:t>vietose.</a:t>
            </a:r>
            <a:endParaRPr lang="lt-LT" dirty="0"/>
          </a:p>
          <a:p>
            <a:r>
              <a:rPr lang="lt-LT" dirty="0" smtClean="0"/>
              <a:t>Statiniuose </a:t>
            </a:r>
            <a:r>
              <a:rPr lang="lt-LT" dirty="0"/>
              <a:t>ir patalpose turi būti pirminės gaisro gesinimo priemonės, </a:t>
            </a:r>
            <a:r>
              <a:rPr lang="lt-LT" dirty="0" err="1"/>
              <a:t>pvz</a:t>
            </a:r>
            <a:r>
              <a:rPr lang="lt-LT" dirty="0"/>
              <a:t>., gesintuvai. Darbuotojai turi mokėti naudoti pirmines gaisro gesinimo priemones, </a:t>
            </a:r>
            <a:r>
              <a:rPr lang="lt-LT" dirty="0" err="1"/>
              <a:t>t.y</a:t>
            </a:r>
            <a:r>
              <a:rPr lang="lt-LT" dirty="0"/>
              <a:t>. žinoti jų veikimo principus, panaudojimo galimybes, savo veiksmus kilus </a:t>
            </a:r>
            <a:r>
              <a:rPr lang="lt-LT" dirty="0" smtClean="0"/>
              <a:t>gaisrui.</a:t>
            </a:r>
            <a:endParaRPr lang="lt-LT" dirty="0"/>
          </a:p>
          <a:p>
            <a:r>
              <a:rPr lang="lt-LT" dirty="0" smtClean="0"/>
              <a:t>Daugelyje </a:t>
            </a:r>
            <a:r>
              <a:rPr lang="lt-LT" dirty="0"/>
              <a:t>įstaigų yra įrengtos aktyviosios gaisro gesinimo priemonės: gaisro aptikimo sistemos, automatinės gaisro gesinimo priemonės.</a:t>
            </a:r>
          </a:p>
        </p:txBody>
      </p:sp>
    </p:spTree>
    <p:extLst>
      <p:ext uri="{BB962C8B-B14F-4D97-AF65-F5344CB8AC3E}">
        <p14:creationId xmlns:p14="http://schemas.microsoft.com/office/powerpoint/2010/main" val="57451828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67544" y="548680"/>
            <a:ext cx="8229600" cy="1143000"/>
          </a:xfrm>
        </p:spPr>
        <p:txBody>
          <a:bodyPr>
            <a:normAutofit fontScale="90000"/>
          </a:bodyPr>
          <a:lstStyle/>
          <a:p>
            <a:r>
              <a:rPr lang="lt-LT" b="1" dirty="0"/>
              <a:t>Įstaigoje yra gaisro gesinimo priemonės</a:t>
            </a:r>
            <a:br>
              <a:rPr lang="lt-LT" b="1" dirty="0"/>
            </a:br>
            <a:endParaRPr lang="lt-LT" dirty="0"/>
          </a:p>
        </p:txBody>
      </p:sp>
      <p:sp>
        <p:nvSpPr>
          <p:cNvPr id="3" name="Turinio vietos rezervavimo ženklas 2"/>
          <p:cNvSpPr>
            <a:spLocks noGrp="1"/>
          </p:cNvSpPr>
          <p:nvPr>
            <p:ph idx="1"/>
          </p:nvPr>
        </p:nvSpPr>
        <p:spPr>
          <a:xfrm>
            <a:off x="457200" y="2636912"/>
            <a:ext cx="8229600" cy="3489251"/>
          </a:xfrm>
        </p:spPr>
        <p:txBody>
          <a:bodyPr/>
          <a:lstStyle/>
          <a:p>
            <a:r>
              <a:rPr lang="lt-LT" dirty="0" smtClean="0"/>
              <a:t>Taip – 32</a:t>
            </a:r>
          </a:p>
          <a:p>
            <a:r>
              <a:rPr lang="lt-LT" dirty="0" smtClean="0"/>
              <a:t>Ne - </a:t>
            </a:r>
            <a:endParaRPr lang="lt-LT" dirty="0"/>
          </a:p>
        </p:txBody>
      </p:sp>
    </p:spTree>
    <p:extLst>
      <p:ext uri="{BB962C8B-B14F-4D97-AF65-F5344CB8AC3E}">
        <p14:creationId xmlns:p14="http://schemas.microsoft.com/office/powerpoint/2010/main" val="275010326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b="1" dirty="0"/>
              <a:t>Gesintuvai yra tinkami naudoti</a:t>
            </a:r>
            <a:br>
              <a:rPr lang="lt-LT" b="1" dirty="0"/>
            </a:br>
            <a:endParaRPr lang="lt-LT" dirty="0"/>
          </a:p>
        </p:txBody>
      </p:sp>
      <p:sp>
        <p:nvSpPr>
          <p:cNvPr id="3" name="Turinio vietos rezervavimo ženklas 2"/>
          <p:cNvSpPr>
            <a:spLocks noGrp="1"/>
          </p:cNvSpPr>
          <p:nvPr>
            <p:ph idx="1"/>
          </p:nvPr>
        </p:nvSpPr>
        <p:spPr>
          <a:xfrm>
            <a:off x="1435608" y="2204864"/>
            <a:ext cx="7498080" cy="4043536"/>
          </a:xfrm>
        </p:spPr>
        <p:txBody>
          <a:bodyPr/>
          <a:lstStyle/>
          <a:p>
            <a:r>
              <a:rPr lang="lt-LT" dirty="0" smtClean="0"/>
              <a:t>Taip –</a:t>
            </a:r>
            <a:r>
              <a:rPr lang="lt-LT" dirty="0"/>
              <a:t> </a:t>
            </a:r>
            <a:r>
              <a:rPr lang="lt-LT" dirty="0" smtClean="0"/>
              <a:t>32</a:t>
            </a:r>
          </a:p>
          <a:p>
            <a:r>
              <a:rPr lang="lt-LT" dirty="0" smtClean="0"/>
              <a:t>Ne - </a:t>
            </a:r>
            <a:endParaRPr lang="lt-LT" dirty="0"/>
          </a:p>
        </p:txBody>
      </p:sp>
    </p:spTree>
    <p:extLst>
      <p:ext uri="{BB962C8B-B14F-4D97-AF65-F5344CB8AC3E}">
        <p14:creationId xmlns:p14="http://schemas.microsoft.com/office/powerpoint/2010/main" val="7957827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Autofit/>
          </a:bodyPr>
          <a:lstStyle/>
          <a:p>
            <a:r>
              <a:rPr lang="lt-LT" sz="3000" b="1" dirty="0" smtClean="0"/>
              <a:t/>
            </a:r>
            <a:br>
              <a:rPr lang="lt-LT" sz="3000" b="1" dirty="0" smtClean="0"/>
            </a:br>
            <a:r>
              <a:rPr lang="lt-LT" sz="3000" b="1" dirty="0" smtClean="0"/>
              <a:t>Įmonėje </a:t>
            </a:r>
            <a:r>
              <a:rPr lang="lt-LT" sz="3000" b="1" dirty="0"/>
              <a:t>paskirtas (pasamdytas) DSS specialistas; sudaryta sutartis su kita įmone; pats darbdavys atlieka DSS tarnybos funkcijas</a:t>
            </a:r>
            <a:br>
              <a:rPr lang="lt-LT" sz="3000" b="1" dirty="0"/>
            </a:br>
            <a:r>
              <a:rPr lang="lt-LT" sz="3000" b="1" dirty="0" smtClean="0"/>
              <a:t>1</a:t>
            </a:r>
            <a:endParaRPr lang="lt-LT" sz="3000" dirty="0"/>
          </a:p>
        </p:txBody>
      </p:sp>
      <p:sp>
        <p:nvSpPr>
          <p:cNvPr id="3" name="Turinio vietos rezervavimo ženklas 2"/>
          <p:cNvSpPr>
            <a:spLocks noGrp="1"/>
          </p:cNvSpPr>
          <p:nvPr>
            <p:ph idx="1"/>
          </p:nvPr>
        </p:nvSpPr>
        <p:spPr>
          <a:xfrm>
            <a:off x="1435608" y="1916832"/>
            <a:ext cx="7498080" cy="4331568"/>
          </a:xfrm>
        </p:spPr>
        <p:txBody>
          <a:bodyPr>
            <a:normAutofit fontScale="85000" lnSpcReduction="10000"/>
          </a:bodyPr>
          <a:lstStyle/>
          <a:p>
            <a:r>
              <a:rPr lang="lt-LT" dirty="0" smtClean="0"/>
              <a:t>Taip – 31</a:t>
            </a:r>
          </a:p>
          <a:p>
            <a:r>
              <a:rPr lang="lt-LT" dirty="0" smtClean="0"/>
              <a:t>Ne – </a:t>
            </a:r>
          </a:p>
          <a:p>
            <a:r>
              <a:rPr lang="lt-LT" dirty="0" smtClean="0"/>
              <a:t>Nežino - 1</a:t>
            </a:r>
          </a:p>
          <a:p>
            <a:endParaRPr lang="lt-LT" dirty="0"/>
          </a:p>
          <a:p>
            <a:pPr marL="0" indent="0">
              <a:buNone/>
            </a:pPr>
            <a:r>
              <a:rPr lang="lt-LT" dirty="0"/>
              <a:t>Darbdavys, siekdamas užtikrinti darbuotojų saugą ir sveikatą, paskiria vieną ar daugiau</a:t>
            </a:r>
            <a:r>
              <a:rPr lang="lt-LT" b="1" dirty="0"/>
              <a:t> darbuotojų saugos ir sveikatos</a:t>
            </a:r>
            <a:r>
              <a:rPr lang="lt-LT" dirty="0"/>
              <a:t> (toliau -DSS) </a:t>
            </a:r>
            <a:r>
              <a:rPr lang="lt-LT" b="1" dirty="0"/>
              <a:t>specialistų</a:t>
            </a:r>
            <a:r>
              <a:rPr lang="lt-LT" dirty="0"/>
              <a:t> arba steigia </a:t>
            </a:r>
            <a:r>
              <a:rPr lang="lt-LT" b="1" dirty="0"/>
              <a:t>darbuotojų saugos ir sveikatos tarnybą</a:t>
            </a:r>
            <a:r>
              <a:rPr lang="lt-LT" dirty="0" smtClean="0"/>
              <a:t>. </a:t>
            </a:r>
            <a:endParaRPr lang="lt-LT" dirty="0"/>
          </a:p>
          <a:p>
            <a:pPr marL="0" indent="0">
              <a:buNone/>
            </a:pPr>
            <a:r>
              <a:rPr lang="lt-LT" dirty="0" smtClean="0"/>
              <a:t>JDC - Direktorė ir </a:t>
            </a:r>
            <a:r>
              <a:rPr lang="lt-LT" dirty="0" err="1" smtClean="0"/>
              <a:t>Dir</a:t>
            </a:r>
            <a:r>
              <a:rPr lang="lt-LT" dirty="0" smtClean="0"/>
              <a:t>. </a:t>
            </a:r>
            <a:r>
              <a:rPr lang="lt-LT" dirty="0" err="1" smtClean="0"/>
              <a:t>pavad</a:t>
            </a:r>
            <a:r>
              <a:rPr lang="lt-LT" dirty="0" smtClean="0"/>
              <a:t>. ūkio reikalams</a:t>
            </a:r>
            <a:endParaRPr lang="lt-LT" dirty="0"/>
          </a:p>
        </p:txBody>
      </p:sp>
    </p:spTree>
    <p:extLst>
      <p:ext uri="{BB962C8B-B14F-4D97-AF65-F5344CB8AC3E}">
        <p14:creationId xmlns:p14="http://schemas.microsoft.com/office/powerpoint/2010/main" val="421097976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pt-BR" b="1" dirty="0"/>
              <a:t>Darbuotojai moka naudotis gaisro gesinimo priemonėmis</a:t>
            </a:r>
          </a:p>
        </p:txBody>
      </p:sp>
      <p:sp>
        <p:nvSpPr>
          <p:cNvPr id="3" name="Turinio vietos rezervavimo ženklas 2"/>
          <p:cNvSpPr>
            <a:spLocks noGrp="1"/>
          </p:cNvSpPr>
          <p:nvPr>
            <p:ph idx="1"/>
          </p:nvPr>
        </p:nvSpPr>
        <p:spPr>
          <a:xfrm>
            <a:off x="1435608" y="2204864"/>
            <a:ext cx="7498080" cy="4043536"/>
          </a:xfrm>
        </p:spPr>
        <p:txBody>
          <a:bodyPr/>
          <a:lstStyle/>
          <a:p>
            <a:r>
              <a:rPr lang="lt-LT" dirty="0" smtClean="0"/>
              <a:t>Taip – 32</a:t>
            </a:r>
          </a:p>
          <a:p>
            <a:r>
              <a:rPr lang="lt-LT" dirty="0" smtClean="0"/>
              <a:t>Ne - </a:t>
            </a:r>
            <a:endParaRPr lang="lt-LT" dirty="0"/>
          </a:p>
        </p:txBody>
      </p:sp>
    </p:spTree>
    <p:extLst>
      <p:ext uri="{BB962C8B-B14F-4D97-AF65-F5344CB8AC3E}">
        <p14:creationId xmlns:p14="http://schemas.microsoft.com/office/powerpoint/2010/main" val="361082962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67544" y="620688"/>
            <a:ext cx="8229600" cy="1143000"/>
          </a:xfrm>
        </p:spPr>
        <p:txBody>
          <a:bodyPr>
            <a:normAutofit fontScale="90000"/>
          </a:bodyPr>
          <a:lstStyle/>
          <a:p>
            <a:r>
              <a:rPr lang="lt-LT" b="1" dirty="0"/>
              <a:t>Evakavimas</a:t>
            </a:r>
            <a:br>
              <a:rPr lang="lt-LT" b="1" dirty="0"/>
            </a:br>
            <a:r>
              <a:rPr lang="lt-LT" dirty="0" smtClean="0"/>
              <a:t/>
            </a:r>
            <a:br>
              <a:rPr lang="lt-LT" dirty="0" smtClean="0"/>
            </a:br>
            <a:endParaRPr lang="lt-LT" dirty="0"/>
          </a:p>
        </p:txBody>
      </p:sp>
      <p:sp>
        <p:nvSpPr>
          <p:cNvPr id="3" name="Turinio vietos rezervavimo ženklas 2"/>
          <p:cNvSpPr>
            <a:spLocks noGrp="1"/>
          </p:cNvSpPr>
          <p:nvPr>
            <p:ph idx="1"/>
          </p:nvPr>
        </p:nvSpPr>
        <p:spPr/>
        <p:txBody>
          <a:bodyPr>
            <a:normAutofit fontScale="85000" lnSpcReduction="10000"/>
          </a:bodyPr>
          <a:lstStyle/>
          <a:p>
            <a:r>
              <a:rPr lang="lt-LT" b="1" dirty="0"/>
              <a:t>Evakavimas</a:t>
            </a:r>
            <a:r>
              <a:rPr lang="lt-LT" dirty="0"/>
              <a:t> – skubus darbuotojų išvesdinimas iš darbo patalpų, kur įvyko ar gali įvykti saugai ir sveikatai pavojingi </a:t>
            </a:r>
            <a:r>
              <a:rPr lang="lt-LT" dirty="0" smtClean="0"/>
              <a:t>reiškiniai.</a:t>
            </a:r>
            <a:endParaRPr lang="lt-LT" dirty="0"/>
          </a:p>
          <a:p>
            <a:r>
              <a:rPr lang="lt-LT" dirty="0" smtClean="0"/>
              <a:t>Evakavimo </a:t>
            </a:r>
            <a:r>
              <a:rPr lang="lt-LT" dirty="0"/>
              <a:t>planas turi būti pakabintas kiekvieno pastato visuose aukštuose, gerai matomoje vietoje, prie kiekvieno įėjimo ir (ar) </a:t>
            </a:r>
            <a:r>
              <a:rPr lang="lt-LT" dirty="0" smtClean="0"/>
              <a:t>išėjimo.</a:t>
            </a:r>
            <a:endParaRPr lang="lt-LT" dirty="0"/>
          </a:p>
          <a:p>
            <a:r>
              <a:rPr lang="lt-LT" dirty="0" smtClean="0"/>
              <a:t>Koridoriuose</a:t>
            </a:r>
            <a:r>
              <a:rPr lang="lt-LT" dirty="0"/>
              <a:t>, laiptinėse ir ant evakuacijos keliuose esančių durų turi būti evakuacijos kryptį nurodantys ženklai, kurių bent vienas turi būti gerai matomas iš bet kurio evakuacijos kelio taško.</a:t>
            </a:r>
          </a:p>
        </p:txBody>
      </p:sp>
    </p:spTree>
    <p:extLst>
      <p:ext uri="{BB962C8B-B14F-4D97-AF65-F5344CB8AC3E}">
        <p14:creationId xmlns:p14="http://schemas.microsoft.com/office/powerpoint/2010/main" val="76918345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pt-BR" b="1" dirty="0"/>
              <a:t>Yra parengti ir iškabinti evakavimo planai</a:t>
            </a:r>
          </a:p>
        </p:txBody>
      </p:sp>
      <p:sp>
        <p:nvSpPr>
          <p:cNvPr id="3" name="Turinio vietos rezervavimo ženklas 2"/>
          <p:cNvSpPr>
            <a:spLocks noGrp="1"/>
          </p:cNvSpPr>
          <p:nvPr>
            <p:ph idx="1"/>
          </p:nvPr>
        </p:nvSpPr>
        <p:spPr>
          <a:xfrm>
            <a:off x="1435608" y="2060848"/>
            <a:ext cx="7498080" cy="4187552"/>
          </a:xfrm>
        </p:spPr>
        <p:txBody>
          <a:bodyPr/>
          <a:lstStyle/>
          <a:p>
            <a:r>
              <a:rPr lang="lt-LT" dirty="0" smtClean="0"/>
              <a:t>Taip –32</a:t>
            </a:r>
          </a:p>
          <a:p>
            <a:r>
              <a:rPr lang="lt-LT" dirty="0" smtClean="0"/>
              <a:t>Ne-</a:t>
            </a:r>
          </a:p>
          <a:p>
            <a:endParaRPr lang="lt-LT" dirty="0"/>
          </a:p>
        </p:txBody>
      </p:sp>
    </p:spTree>
    <p:extLst>
      <p:ext uri="{BB962C8B-B14F-4D97-AF65-F5344CB8AC3E}">
        <p14:creationId xmlns:p14="http://schemas.microsoft.com/office/powerpoint/2010/main" val="83240775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b="1" dirty="0"/>
              <a:t>Evakuaciniai keliai (išėjimai) yra tinkamai įrengti ir paženklinti</a:t>
            </a:r>
          </a:p>
        </p:txBody>
      </p:sp>
      <p:sp>
        <p:nvSpPr>
          <p:cNvPr id="3" name="Turinio vietos rezervavimo ženklas 2"/>
          <p:cNvSpPr>
            <a:spLocks noGrp="1"/>
          </p:cNvSpPr>
          <p:nvPr>
            <p:ph idx="1"/>
          </p:nvPr>
        </p:nvSpPr>
        <p:spPr>
          <a:xfrm>
            <a:off x="1435608" y="2420888"/>
            <a:ext cx="7498080" cy="3827512"/>
          </a:xfrm>
        </p:spPr>
        <p:txBody>
          <a:bodyPr/>
          <a:lstStyle/>
          <a:p>
            <a:r>
              <a:rPr lang="lt-LT" dirty="0" smtClean="0"/>
              <a:t>Taip –32 </a:t>
            </a:r>
          </a:p>
          <a:p>
            <a:r>
              <a:rPr lang="lt-LT" dirty="0" smtClean="0"/>
              <a:t>Ne - </a:t>
            </a:r>
            <a:endParaRPr lang="lt-LT" dirty="0"/>
          </a:p>
        </p:txBody>
      </p:sp>
    </p:spTree>
    <p:extLst>
      <p:ext uri="{BB962C8B-B14F-4D97-AF65-F5344CB8AC3E}">
        <p14:creationId xmlns:p14="http://schemas.microsoft.com/office/powerpoint/2010/main" val="77072944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395536" y="548680"/>
            <a:ext cx="8229600" cy="1143000"/>
          </a:xfrm>
        </p:spPr>
        <p:txBody>
          <a:bodyPr>
            <a:normAutofit fontScale="90000"/>
          </a:bodyPr>
          <a:lstStyle/>
          <a:p>
            <a:r>
              <a:rPr lang="lt-LT" b="1" dirty="0"/>
              <a:t>Darbuotojai yra supažindinami su evakavimo planais</a:t>
            </a:r>
            <a:br>
              <a:rPr lang="lt-LT" b="1" dirty="0"/>
            </a:br>
            <a:endParaRPr lang="lt-LT" dirty="0"/>
          </a:p>
        </p:txBody>
      </p:sp>
      <p:sp>
        <p:nvSpPr>
          <p:cNvPr id="3" name="Turinio vietos rezervavimo ženklas 2"/>
          <p:cNvSpPr>
            <a:spLocks noGrp="1"/>
          </p:cNvSpPr>
          <p:nvPr>
            <p:ph idx="1"/>
          </p:nvPr>
        </p:nvSpPr>
        <p:spPr>
          <a:xfrm>
            <a:off x="457200" y="2276872"/>
            <a:ext cx="8229600" cy="3849291"/>
          </a:xfrm>
        </p:spPr>
        <p:txBody>
          <a:bodyPr/>
          <a:lstStyle/>
          <a:p>
            <a:r>
              <a:rPr lang="lt-LT" dirty="0" smtClean="0"/>
              <a:t>Taip – 32</a:t>
            </a:r>
          </a:p>
          <a:p>
            <a:r>
              <a:rPr lang="lt-LT" dirty="0" smtClean="0"/>
              <a:t>Ne - </a:t>
            </a:r>
            <a:endParaRPr lang="lt-LT" dirty="0"/>
          </a:p>
        </p:txBody>
      </p:sp>
    </p:spTree>
    <p:extLst>
      <p:ext uri="{BB962C8B-B14F-4D97-AF65-F5344CB8AC3E}">
        <p14:creationId xmlns:p14="http://schemas.microsoft.com/office/powerpoint/2010/main" val="95468224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b="1" dirty="0"/>
              <a:t>Pirmosios pagalbos priemonės</a:t>
            </a:r>
            <a:br>
              <a:rPr lang="lt-LT" b="1" dirty="0"/>
            </a:br>
            <a:endParaRPr lang="lt-LT" dirty="0"/>
          </a:p>
        </p:txBody>
      </p:sp>
      <p:sp>
        <p:nvSpPr>
          <p:cNvPr id="3" name="Turinio vietos rezervavimo ženklas 2"/>
          <p:cNvSpPr>
            <a:spLocks noGrp="1"/>
          </p:cNvSpPr>
          <p:nvPr>
            <p:ph idx="1"/>
          </p:nvPr>
        </p:nvSpPr>
        <p:spPr/>
        <p:txBody>
          <a:bodyPr>
            <a:normAutofit fontScale="92500" lnSpcReduction="10000"/>
          </a:bodyPr>
          <a:lstStyle/>
          <a:p>
            <a:r>
              <a:rPr lang="lt-LT" dirty="0"/>
              <a:t>Socialinės globos įstaigos vadovas privalo organizuoti pirmosios pagalbos suteikimą darbuotojams ir globotiniams, jeigu reikia, iškviesti greitąją medicinos pagalbą nelaimingų atsitikimų darbe, ūmių susirgimų darbe atvejais.</a:t>
            </a:r>
          </a:p>
          <a:p>
            <a:r>
              <a:rPr lang="lt-LT" dirty="0"/>
              <a:t>Įstaigos patalpose turi būti pirmosios pagalbos priemonės. </a:t>
            </a:r>
          </a:p>
          <a:p>
            <a:r>
              <a:rPr lang="lt-LT" dirty="0"/>
              <a:t>Labai svarbu, kad darbuotojai žinotų kur yra pirmosios pagalbos rinkiniai bei kaip suteikti pirmąją pagalbą nukentėjusiam darbuotojui.</a:t>
            </a:r>
          </a:p>
          <a:p>
            <a:pPr marL="0" indent="0">
              <a:buNone/>
            </a:pPr>
            <a:endParaRPr lang="lt-LT" dirty="0"/>
          </a:p>
        </p:txBody>
      </p:sp>
    </p:spTree>
    <p:extLst>
      <p:ext uri="{BB962C8B-B14F-4D97-AF65-F5344CB8AC3E}">
        <p14:creationId xmlns:p14="http://schemas.microsoft.com/office/powerpoint/2010/main" val="32768016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67544" y="476672"/>
            <a:ext cx="8229600" cy="1143000"/>
          </a:xfrm>
        </p:spPr>
        <p:txBody>
          <a:bodyPr>
            <a:normAutofit fontScale="90000"/>
          </a:bodyPr>
          <a:lstStyle/>
          <a:p>
            <a:r>
              <a:rPr lang="pt-BR" b="1" dirty="0"/>
              <a:t>Patalpose yra pirmosios pagalbos priemonės</a:t>
            </a:r>
            <a:br>
              <a:rPr lang="pt-BR" b="1" dirty="0"/>
            </a:br>
            <a:endParaRPr lang="lt-LT" dirty="0"/>
          </a:p>
        </p:txBody>
      </p:sp>
      <p:sp>
        <p:nvSpPr>
          <p:cNvPr id="3" name="Turinio vietos rezervavimo ženklas 2"/>
          <p:cNvSpPr>
            <a:spLocks noGrp="1"/>
          </p:cNvSpPr>
          <p:nvPr>
            <p:ph idx="1"/>
          </p:nvPr>
        </p:nvSpPr>
        <p:spPr>
          <a:xfrm>
            <a:off x="467544" y="2492896"/>
            <a:ext cx="8229600" cy="3877891"/>
          </a:xfrm>
        </p:spPr>
        <p:txBody>
          <a:bodyPr/>
          <a:lstStyle/>
          <a:p>
            <a:r>
              <a:rPr lang="lt-LT" dirty="0" smtClean="0"/>
              <a:t>Taip - 32</a:t>
            </a:r>
          </a:p>
          <a:p>
            <a:r>
              <a:rPr lang="lt-LT" dirty="0" smtClean="0"/>
              <a:t>Ne</a:t>
            </a:r>
            <a:endParaRPr lang="lt-LT" dirty="0"/>
          </a:p>
        </p:txBody>
      </p:sp>
    </p:spTree>
    <p:extLst>
      <p:ext uri="{BB962C8B-B14F-4D97-AF65-F5344CB8AC3E}">
        <p14:creationId xmlns:p14="http://schemas.microsoft.com/office/powerpoint/2010/main" val="289874237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67544" y="404664"/>
            <a:ext cx="8229600" cy="1143000"/>
          </a:xfrm>
        </p:spPr>
        <p:txBody>
          <a:bodyPr>
            <a:normAutofit fontScale="90000"/>
          </a:bodyPr>
          <a:lstStyle/>
          <a:p>
            <a:r>
              <a:rPr lang="lt-LT" b="1" dirty="0"/>
              <a:t>Darbuotojai mokomi suteikti pirmąją pagalbą</a:t>
            </a:r>
            <a:br>
              <a:rPr lang="lt-LT" b="1" dirty="0"/>
            </a:br>
            <a:endParaRPr lang="lt-LT" dirty="0"/>
          </a:p>
        </p:txBody>
      </p:sp>
      <p:sp>
        <p:nvSpPr>
          <p:cNvPr id="3" name="Turinio vietos rezervavimo ženklas 2"/>
          <p:cNvSpPr>
            <a:spLocks noGrp="1"/>
          </p:cNvSpPr>
          <p:nvPr>
            <p:ph idx="1"/>
          </p:nvPr>
        </p:nvSpPr>
        <p:spPr>
          <a:xfrm>
            <a:off x="395536" y="1916832"/>
            <a:ext cx="8229600" cy="4525963"/>
          </a:xfrm>
        </p:spPr>
        <p:txBody>
          <a:bodyPr/>
          <a:lstStyle/>
          <a:p>
            <a:r>
              <a:rPr lang="lt-LT" dirty="0" smtClean="0"/>
              <a:t>Taip - 32</a:t>
            </a:r>
          </a:p>
          <a:p>
            <a:r>
              <a:rPr lang="lt-LT" dirty="0" smtClean="0"/>
              <a:t>Ne</a:t>
            </a:r>
          </a:p>
          <a:p>
            <a:pPr marL="0" indent="0">
              <a:buNone/>
            </a:pPr>
            <a:endParaRPr lang="lt-LT" dirty="0"/>
          </a:p>
        </p:txBody>
      </p:sp>
    </p:spTree>
    <p:extLst>
      <p:ext uri="{BB962C8B-B14F-4D97-AF65-F5344CB8AC3E}">
        <p14:creationId xmlns:p14="http://schemas.microsoft.com/office/powerpoint/2010/main" val="235274464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b="1" dirty="0"/>
              <a:t>Asmeninės apsaugos priemonės</a:t>
            </a:r>
            <a:br>
              <a:rPr lang="lt-LT" b="1" dirty="0"/>
            </a:br>
            <a:endParaRPr lang="lt-LT" dirty="0"/>
          </a:p>
        </p:txBody>
      </p:sp>
      <p:sp>
        <p:nvSpPr>
          <p:cNvPr id="3" name="Turinio vietos rezervavimo ženklas 2"/>
          <p:cNvSpPr>
            <a:spLocks noGrp="1"/>
          </p:cNvSpPr>
          <p:nvPr>
            <p:ph idx="1"/>
          </p:nvPr>
        </p:nvSpPr>
        <p:spPr/>
        <p:txBody>
          <a:bodyPr>
            <a:normAutofit fontScale="77500" lnSpcReduction="20000"/>
          </a:bodyPr>
          <a:lstStyle/>
          <a:p>
            <a:r>
              <a:rPr lang="lt-LT" dirty="0" err="1"/>
              <a:t>iekiant</a:t>
            </a:r>
            <a:r>
              <a:rPr lang="lt-LT" dirty="0"/>
              <a:t> apsaugoti socialinius darbuotojus ir jų padėjėjus nuo rizikos veiksnių, tokių kaip: naudojami cheminiai preparatai, biologiniai rizikos veiksniai, nešvarumai valant stipriai užterštas vietas, dulkės ir </a:t>
            </a:r>
            <a:r>
              <a:rPr lang="lt-LT" dirty="0" err="1"/>
              <a:t>kt</a:t>
            </a:r>
            <a:r>
              <a:rPr lang="lt-LT" dirty="0"/>
              <a:t>., darbuotojai turi būti aprūpinti asmeninėmis apsaugos </a:t>
            </a:r>
            <a:r>
              <a:rPr lang="lt-LT" dirty="0" smtClean="0"/>
              <a:t>priemonėmis </a:t>
            </a:r>
            <a:r>
              <a:rPr lang="lt-LT" dirty="0"/>
              <a:t>(toliau - AAP). </a:t>
            </a:r>
            <a:endParaRPr lang="lt-LT" dirty="0" smtClean="0"/>
          </a:p>
          <a:p>
            <a:r>
              <a:rPr lang="lt-LT" dirty="0"/>
              <a:t>AAP - bet kuri priemonė, skirta darbuotojui turėti ar dėvėti, siekiant apsaugoti jį nuo rizikos veiksnių, galinčių kelti grėsmę darbuotojo saugai ir sveikatai. Tai gali būti apsauginiai drabužiai, pirštinės, kvėpavimo kaukės ir </a:t>
            </a:r>
            <a:r>
              <a:rPr lang="lt-LT" dirty="0" err="1"/>
              <a:t>kt</a:t>
            </a:r>
            <a:r>
              <a:rPr lang="lt-LT" dirty="0" smtClean="0"/>
              <a:t>.</a:t>
            </a:r>
          </a:p>
          <a:p>
            <a:r>
              <a:rPr lang="lt-LT" dirty="0"/>
              <a:t>AAP turi būti parenkamos įvertinant konkrečių darbuotojų fizines savybes, jas dėvėdami darbuotojai turi jaustis patogiai.</a:t>
            </a:r>
          </a:p>
        </p:txBody>
      </p:sp>
    </p:spTree>
    <p:extLst>
      <p:ext uri="{BB962C8B-B14F-4D97-AF65-F5344CB8AC3E}">
        <p14:creationId xmlns:p14="http://schemas.microsoft.com/office/powerpoint/2010/main" val="396628708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67544" y="980728"/>
            <a:ext cx="8229600" cy="1143000"/>
          </a:xfrm>
        </p:spPr>
        <p:txBody>
          <a:bodyPr>
            <a:normAutofit fontScale="90000"/>
          </a:bodyPr>
          <a:lstStyle/>
          <a:p>
            <a:r>
              <a:rPr lang="lt-LT" b="1" dirty="0"/>
              <a:t>AAP išduodamos tik įvertinus darbuotoją veikiančius rizikos veiksnius</a:t>
            </a:r>
            <a:br>
              <a:rPr lang="lt-LT" b="1" dirty="0"/>
            </a:br>
            <a:endParaRPr lang="lt-LT" dirty="0"/>
          </a:p>
        </p:txBody>
      </p:sp>
      <p:sp>
        <p:nvSpPr>
          <p:cNvPr id="3" name="Turinio vietos rezervavimo ženklas 2"/>
          <p:cNvSpPr>
            <a:spLocks noGrp="1"/>
          </p:cNvSpPr>
          <p:nvPr>
            <p:ph idx="1"/>
          </p:nvPr>
        </p:nvSpPr>
        <p:spPr>
          <a:xfrm>
            <a:off x="251520" y="2357505"/>
            <a:ext cx="8229600" cy="4167839"/>
          </a:xfrm>
        </p:spPr>
        <p:txBody>
          <a:bodyPr/>
          <a:lstStyle/>
          <a:p>
            <a:r>
              <a:rPr lang="lt-LT" dirty="0" smtClean="0"/>
              <a:t>Taip - 32</a:t>
            </a:r>
          </a:p>
          <a:p>
            <a:r>
              <a:rPr lang="lt-LT" dirty="0" smtClean="0"/>
              <a:t>Ne</a:t>
            </a:r>
            <a:endParaRPr lang="lt-LT" dirty="0"/>
          </a:p>
        </p:txBody>
      </p:sp>
    </p:spTree>
    <p:extLst>
      <p:ext uri="{BB962C8B-B14F-4D97-AF65-F5344CB8AC3E}">
        <p14:creationId xmlns:p14="http://schemas.microsoft.com/office/powerpoint/2010/main" val="4835583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b="1" dirty="0"/>
              <a:t>Yra vykdoma neblaivumo darbe prevencija</a:t>
            </a:r>
            <a:br>
              <a:rPr lang="lt-LT" b="1" dirty="0"/>
            </a:br>
            <a:endParaRPr lang="lt-LT" dirty="0"/>
          </a:p>
        </p:txBody>
      </p:sp>
      <p:sp>
        <p:nvSpPr>
          <p:cNvPr id="3" name="Turinio vietos rezervavimo ženklas 2"/>
          <p:cNvSpPr>
            <a:spLocks noGrp="1"/>
          </p:cNvSpPr>
          <p:nvPr>
            <p:ph idx="1"/>
          </p:nvPr>
        </p:nvSpPr>
        <p:spPr/>
        <p:txBody>
          <a:bodyPr/>
          <a:lstStyle/>
          <a:p>
            <a:r>
              <a:rPr lang="lt-LT" dirty="0" smtClean="0"/>
              <a:t>Taip -32</a:t>
            </a:r>
          </a:p>
          <a:p>
            <a:endParaRPr lang="lt-LT" dirty="0"/>
          </a:p>
          <a:p>
            <a:r>
              <a:rPr lang="lt-LT" dirty="0" smtClean="0"/>
              <a:t>Ne -</a:t>
            </a:r>
            <a:endParaRPr lang="lt-LT" dirty="0"/>
          </a:p>
        </p:txBody>
      </p:sp>
    </p:spTree>
    <p:extLst>
      <p:ext uri="{BB962C8B-B14F-4D97-AF65-F5344CB8AC3E}">
        <p14:creationId xmlns:p14="http://schemas.microsoft.com/office/powerpoint/2010/main" val="265067821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b="1" dirty="0"/>
              <a:t>Išduodant AAP įvertinamos darbuotojo asmeninės savybės</a:t>
            </a:r>
          </a:p>
        </p:txBody>
      </p:sp>
      <p:sp>
        <p:nvSpPr>
          <p:cNvPr id="3" name="Turinio vietos rezervavimo ženklas 2"/>
          <p:cNvSpPr>
            <a:spLocks noGrp="1"/>
          </p:cNvSpPr>
          <p:nvPr>
            <p:ph idx="1"/>
          </p:nvPr>
        </p:nvSpPr>
        <p:spPr/>
        <p:txBody>
          <a:bodyPr>
            <a:normAutofit fontScale="92500" lnSpcReduction="10000"/>
          </a:bodyPr>
          <a:lstStyle/>
          <a:p>
            <a:r>
              <a:rPr lang="lt-LT" dirty="0" smtClean="0"/>
              <a:t>Taip - 31</a:t>
            </a:r>
          </a:p>
          <a:p>
            <a:r>
              <a:rPr lang="lt-LT" dirty="0" smtClean="0"/>
              <a:t>Ne – 1</a:t>
            </a:r>
          </a:p>
          <a:p>
            <a:endParaRPr lang="lt-LT" dirty="0"/>
          </a:p>
          <a:p>
            <a:r>
              <a:rPr lang="lt-LT" dirty="0"/>
              <a:t>Darbdavys privalo išduoti darbuotojui AAP, kurios privalo apsaugoti nuo galimų kenksmingų, pavojingų veiksnių, esančių darbo aplinkoje, pačios nesukeldamos papildomos rizikos, tiksliai tikti darbuotojui, atlikus visus būtinus pakeitimus (priderinimus).</a:t>
            </a:r>
          </a:p>
        </p:txBody>
      </p:sp>
    </p:spTree>
    <p:extLst>
      <p:ext uri="{BB962C8B-B14F-4D97-AF65-F5344CB8AC3E}">
        <p14:creationId xmlns:p14="http://schemas.microsoft.com/office/powerpoint/2010/main" val="337190229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67544" y="476672"/>
            <a:ext cx="8229600" cy="1143000"/>
          </a:xfrm>
        </p:spPr>
        <p:txBody>
          <a:bodyPr>
            <a:normAutofit fontScale="90000"/>
          </a:bodyPr>
          <a:lstStyle/>
          <a:p>
            <a:r>
              <a:rPr lang="lt-LT" b="1" dirty="0"/>
              <a:t>Yra vykdoma tinkama naudojamų AAP priežiūra</a:t>
            </a:r>
            <a:br>
              <a:rPr lang="lt-LT" b="1" dirty="0"/>
            </a:br>
            <a:endParaRPr lang="lt-LT" dirty="0"/>
          </a:p>
        </p:txBody>
      </p:sp>
      <p:sp>
        <p:nvSpPr>
          <p:cNvPr id="3" name="Turinio vietos rezervavimo ženklas 2"/>
          <p:cNvSpPr>
            <a:spLocks noGrp="1"/>
          </p:cNvSpPr>
          <p:nvPr>
            <p:ph idx="1"/>
          </p:nvPr>
        </p:nvSpPr>
        <p:spPr>
          <a:xfrm>
            <a:off x="467544" y="2463800"/>
            <a:ext cx="8229600" cy="3906987"/>
          </a:xfrm>
        </p:spPr>
        <p:txBody>
          <a:bodyPr/>
          <a:lstStyle/>
          <a:p>
            <a:r>
              <a:rPr lang="lt-LT" dirty="0" smtClean="0"/>
              <a:t>Taip - 32</a:t>
            </a:r>
          </a:p>
          <a:p>
            <a:r>
              <a:rPr lang="lt-LT" dirty="0" smtClean="0"/>
              <a:t>Ne</a:t>
            </a:r>
            <a:endParaRPr lang="lt-LT" dirty="0"/>
          </a:p>
        </p:txBody>
      </p:sp>
    </p:spTree>
    <p:extLst>
      <p:ext uri="{BB962C8B-B14F-4D97-AF65-F5344CB8AC3E}">
        <p14:creationId xmlns:p14="http://schemas.microsoft.com/office/powerpoint/2010/main" val="22931353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67544" y="1052736"/>
            <a:ext cx="8229600" cy="1143000"/>
          </a:xfrm>
        </p:spPr>
        <p:txBody>
          <a:bodyPr>
            <a:normAutofit fontScale="90000"/>
          </a:bodyPr>
          <a:lstStyle/>
          <a:p>
            <a:r>
              <a:rPr lang="lt-LT" b="1" dirty="0"/>
              <a:t>Yra numatyta sugedusių ar susidėvėjusių AAP pakeitimo procedūra</a:t>
            </a:r>
            <a:br>
              <a:rPr lang="lt-LT" b="1" dirty="0"/>
            </a:br>
            <a:endParaRPr lang="lt-LT" dirty="0"/>
          </a:p>
        </p:txBody>
      </p:sp>
      <p:sp>
        <p:nvSpPr>
          <p:cNvPr id="3" name="Turinio vietos rezervavimo ženklas 2"/>
          <p:cNvSpPr>
            <a:spLocks noGrp="1"/>
          </p:cNvSpPr>
          <p:nvPr>
            <p:ph idx="1"/>
          </p:nvPr>
        </p:nvSpPr>
        <p:spPr>
          <a:xfrm>
            <a:off x="323528" y="2564905"/>
            <a:ext cx="8229600" cy="3528392"/>
          </a:xfrm>
        </p:spPr>
        <p:txBody>
          <a:bodyPr/>
          <a:lstStyle/>
          <a:p>
            <a:r>
              <a:rPr lang="lt-LT" dirty="0" smtClean="0"/>
              <a:t>Taip – 32</a:t>
            </a:r>
          </a:p>
          <a:p>
            <a:r>
              <a:rPr lang="lt-LT" dirty="0" smtClean="0"/>
              <a:t>Ne</a:t>
            </a:r>
            <a:endParaRPr lang="lt-LT" dirty="0"/>
          </a:p>
        </p:txBody>
      </p:sp>
    </p:spTree>
    <p:extLst>
      <p:ext uri="{BB962C8B-B14F-4D97-AF65-F5344CB8AC3E}">
        <p14:creationId xmlns:p14="http://schemas.microsoft.com/office/powerpoint/2010/main" val="272387648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67544" y="620688"/>
            <a:ext cx="8229600" cy="1143000"/>
          </a:xfrm>
        </p:spPr>
        <p:txBody>
          <a:bodyPr>
            <a:normAutofit fontScale="90000"/>
          </a:bodyPr>
          <a:lstStyle/>
          <a:p>
            <a:r>
              <a:rPr lang="lt-LT" b="1" dirty="0"/>
              <a:t>Išduodant AAP įvertinama jų naudojimo trukmė</a:t>
            </a:r>
            <a:br>
              <a:rPr lang="lt-LT" b="1" dirty="0"/>
            </a:br>
            <a:endParaRPr lang="lt-LT" dirty="0"/>
          </a:p>
        </p:txBody>
      </p:sp>
      <p:sp>
        <p:nvSpPr>
          <p:cNvPr id="3" name="Turinio vietos rezervavimo ženklas 2"/>
          <p:cNvSpPr>
            <a:spLocks noGrp="1"/>
          </p:cNvSpPr>
          <p:nvPr>
            <p:ph idx="1"/>
          </p:nvPr>
        </p:nvSpPr>
        <p:spPr>
          <a:xfrm>
            <a:off x="395536" y="2204864"/>
            <a:ext cx="8229600" cy="4237931"/>
          </a:xfrm>
        </p:spPr>
        <p:txBody>
          <a:bodyPr/>
          <a:lstStyle/>
          <a:p>
            <a:r>
              <a:rPr lang="lt-LT" dirty="0" smtClean="0"/>
              <a:t>Taip - 32</a:t>
            </a:r>
          </a:p>
          <a:p>
            <a:r>
              <a:rPr lang="lt-LT" dirty="0" smtClean="0"/>
              <a:t>Ne</a:t>
            </a:r>
            <a:endParaRPr lang="lt-LT" dirty="0"/>
          </a:p>
        </p:txBody>
      </p:sp>
    </p:spTree>
    <p:extLst>
      <p:ext uri="{BB962C8B-B14F-4D97-AF65-F5344CB8AC3E}">
        <p14:creationId xmlns:p14="http://schemas.microsoft.com/office/powerpoint/2010/main" val="140187780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611560" y="980728"/>
            <a:ext cx="8229600" cy="1143000"/>
          </a:xfrm>
        </p:spPr>
        <p:txBody>
          <a:bodyPr>
            <a:normAutofit fontScale="90000"/>
          </a:bodyPr>
          <a:lstStyle/>
          <a:p>
            <a:r>
              <a:rPr lang="lt-LT" b="1" dirty="0"/>
              <a:t>Ypatingais atvejais naudojamos kvėpavimo takų, akių apsaugos priemonės</a:t>
            </a:r>
            <a:br>
              <a:rPr lang="lt-LT" b="1" dirty="0"/>
            </a:br>
            <a:endParaRPr lang="lt-LT" dirty="0"/>
          </a:p>
        </p:txBody>
      </p:sp>
      <p:sp>
        <p:nvSpPr>
          <p:cNvPr id="3" name="Turinio vietos rezervavimo ženklas 2"/>
          <p:cNvSpPr>
            <a:spLocks noGrp="1"/>
          </p:cNvSpPr>
          <p:nvPr>
            <p:ph idx="1"/>
          </p:nvPr>
        </p:nvSpPr>
        <p:spPr>
          <a:xfrm>
            <a:off x="457200" y="2636912"/>
            <a:ext cx="8229600" cy="3489251"/>
          </a:xfrm>
        </p:spPr>
        <p:txBody>
          <a:bodyPr/>
          <a:lstStyle/>
          <a:p>
            <a:r>
              <a:rPr lang="lt-LT" dirty="0" smtClean="0"/>
              <a:t>Taip-32</a:t>
            </a:r>
          </a:p>
          <a:p>
            <a:r>
              <a:rPr lang="lt-LT" dirty="0" smtClean="0"/>
              <a:t>Ne</a:t>
            </a:r>
          </a:p>
          <a:p>
            <a:r>
              <a:rPr lang="lt-LT" dirty="0" smtClean="0"/>
              <a:t>Netaikoma</a:t>
            </a:r>
            <a:endParaRPr lang="lt-LT" dirty="0"/>
          </a:p>
        </p:txBody>
      </p:sp>
    </p:spTree>
    <p:extLst>
      <p:ext uri="{BB962C8B-B14F-4D97-AF65-F5344CB8AC3E}">
        <p14:creationId xmlns:p14="http://schemas.microsoft.com/office/powerpoint/2010/main" val="172831502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1403648" y="476672"/>
            <a:ext cx="7498080" cy="1143000"/>
          </a:xfrm>
        </p:spPr>
        <p:txBody>
          <a:bodyPr>
            <a:normAutofit fontScale="90000"/>
          </a:bodyPr>
          <a:lstStyle/>
          <a:p>
            <a:r>
              <a:rPr lang="lt-LT" b="1" dirty="0"/>
              <a:t>Darbuotojai naudoja išduotas AAP</a:t>
            </a:r>
            <a:br>
              <a:rPr lang="lt-LT" b="1" dirty="0"/>
            </a:br>
            <a:endParaRPr lang="lt-LT" dirty="0"/>
          </a:p>
        </p:txBody>
      </p:sp>
      <p:sp>
        <p:nvSpPr>
          <p:cNvPr id="3" name="Turinio vietos rezervavimo ženklas 2"/>
          <p:cNvSpPr>
            <a:spLocks noGrp="1"/>
          </p:cNvSpPr>
          <p:nvPr>
            <p:ph idx="1"/>
          </p:nvPr>
        </p:nvSpPr>
        <p:spPr>
          <a:xfrm>
            <a:off x="1435608" y="1844824"/>
            <a:ext cx="7498080" cy="4403576"/>
          </a:xfrm>
        </p:spPr>
        <p:txBody>
          <a:bodyPr/>
          <a:lstStyle/>
          <a:p>
            <a:r>
              <a:rPr lang="lt-LT" dirty="0" smtClean="0"/>
              <a:t>Taip - 32</a:t>
            </a:r>
          </a:p>
          <a:p>
            <a:r>
              <a:rPr lang="lt-LT" dirty="0" smtClean="0"/>
              <a:t>Ne</a:t>
            </a:r>
            <a:endParaRPr lang="lt-LT" dirty="0"/>
          </a:p>
        </p:txBody>
      </p:sp>
    </p:spTree>
    <p:extLst>
      <p:ext uri="{BB962C8B-B14F-4D97-AF65-F5344CB8AC3E}">
        <p14:creationId xmlns:p14="http://schemas.microsoft.com/office/powerpoint/2010/main" val="81050149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b="1" dirty="0"/>
              <a:t>Naudojamos AAP turi CE ženklą</a:t>
            </a:r>
            <a:br>
              <a:rPr lang="lt-LT" b="1" dirty="0"/>
            </a:br>
            <a:endParaRPr lang="lt-LT" dirty="0"/>
          </a:p>
        </p:txBody>
      </p:sp>
      <p:sp>
        <p:nvSpPr>
          <p:cNvPr id="3" name="Turinio vietos rezervavimo ženklas 2"/>
          <p:cNvSpPr>
            <a:spLocks noGrp="1"/>
          </p:cNvSpPr>
          <p:nvPr>
            <p:ph idx="1"/>
          </p:nvPr>
        </p:nvSpPr>
        <p:spPr/>
        <p:txBody>
          <a:bodyPr/>
          <a:lstStyle/>
          <a:p>
            <a:r>
              <a:rPr lang="lt-LT" dirty="0" smtClean="0"/>
              <a:t>Taip - 32 </a:t>
            </a:r>
          </a:p>
          <a:p>
            <a:r>
              <a:rPr lang="lt-LT" dirty="0" smtClean="0"/>
              <a:t>Ne</a:t>
            </a:r>
            <a:endParaRPr lang="lt-LT" dirty="0"/>
          </a:p>
        </p:txBody>
      </p:sp>
    </p:spTree>
    <p:extLst>
      <p:ext uri="{BB962C8B-B14F-4D97-AF65-F5344CB8AC3E}">
        <p14:creationId xmlns:p14="http://schemas.microsoft.com/office/powerpoint/2010/main" val="218069663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b="1" dirty="0"/>
              <a:t>Liftai, neįgaliųjų keltuvai</a:t>
            </a:r>
            <a:br>
              <a:rPr lang="lt-LT" b="1" dirty="0"/>
            </a:br>
            <a:endParaRPr lang="lt-LT" dirty="0"/>
          </a:p>
        </p:txBody>
      </p:sp>
      <p:sp>
        <p:nvSpPr>
          <p:cNvPr id="3" name="Turinio vietos rezervavimo ženklas 2"/>
          <p:cNvSpPr>
            <a:spLocks noGrp="1"/>
          </p:cNvSpPr>
          <p:nvPr>
            <p:ph idx="1"/>
          </p:nvPr>
        </p:nvSpPr>
        <p:spPr/>
        <p:txBody>
          <a:bodyPr/>
          <a:lstStyle/>
          <a:p>
            <a:r>
              <a:rPr lang="lt-LT" dirty="0"/>
              <a:t>Socialinės globos įstaigose gali būti naudojami liftai ir/ar neįgaliųjų keltuvai. Neįgaliųjų keltuvai skirstomi į vertikaliojo kėlimo neįgaliųjų keltuvus ir nuožulniuosius (įrengtus išilgai laiptų ar kito pasiekiamo paviršiaus). Būtina užtikrinti, kad šie įrenginiai būtų techniškai tvarkingi ir jais galima būtų saugiai naudotis.</a:t>
            </a:r>
          </a:p>
        </p:txBody>
      </p:sp>
    </p:spTree>
    <p:extLst>
      <p:ext uri="{BB962C8B-B14F-4D97-AF65-F5344CB8AC3E}">
        <p14:creationId xmlns:p14="http://schemas.microsoft.com/office/powerpoint/2010/main" val="101240704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b="1" dirty="0"/>
              <a:t>Ar Jūsų įstaigoje yra liftai ir/ar neįgaliųjų keltuvai?</a:t>
            </a:r>
            <a:endParaRPr lang="lt-LT" dirty="0"/>
          </a:p>
        </p:txBody>
      </p:sp>
      <p:sp>
        <p:nvSpPr>
          <p:cNvPr id="3" name="Turinio vietos rezervavimo ženklas 2"/>
          <p:cNvSpPr>
            <a:spLocks noGrp="1"/>
          </p:cNvSpPr>
          <p:nvPr>
            <p:ph idx="1"/>
          </p:nvPr>
        </p:nvSpPr>
        <p:spPr>
          <a:xfrm>
            <a:off x="1435608" y="1988840"/>
            <a:ext cx="7498080" cy="4259560"/>
          </a:xfrm>
        </p:spPr>
        <p:txBody>
          <a:bodyPr/>
          <a:lstStyle/>
          <a:p>
            <a:r>
              <a:rPr lang="lt-LT" dirty="0" smtClean="0"/>
              <a:t>Taip - 32</a:t>
            </a:r>
          </a:p>
          <a:p>
            <a:r>
              <a:rPr lang="lt-LT" dirty="0" smtClean="0"/>
              <a:t>Ne</a:t>
            </a:r>
            <a:endParaRPr lang="lt-LT" dirty="0"/>
          </a:p>
        </p:txBody>
      </p:sp>
    </p:spTree>
    <p:extLst>
      <p:ext uri="{BB962C8B-B14F-4D97-AF65-F5344CB8AC3E}">
        <p14:creationId xmlns:p14="http://schemas.microsoft.com/office/powerpoint/2010/main" val="282140996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395536" y="908720"/>
            <a:ext cx="8229600" cy="1143000"/>
          </a:xfrm>
        </p:spPr>
        <p:txBody>
          <a:bodyPr>
            <a:normAutofit fontScale="90000"/>
          </a:bodyPr>
          <a:lstStyle/>
          <a:p>
            <a:r>
              <a:rPr lang="lt-LT" b="1" dirty="0"/>
              <a:t>Nuožulnieji neįgaliųjų keltuvai naudojami ir prižiūrimi gamintojo nustatyta tvarka</a:t>
            </a:r>
            <a:br>
              <a:rPr lang="lt-LT" b="1" dirty="0"/>
            </a:br>
            <a:endParaRPr lang="lt-LT" dirty="0"/>
          </a:p>
        </p:txBody>
      </p:sp>
      <p:sp>
        <p:nvSpPr>
          <p:cNvPr id="3" name="Turinio vietos rezervavimo ženklas 2"/>
          <p:cNvSpPr>
            <a:spLocks noGrp="1"/>
          </p:cNvSpPr>
          <p:nvPr>
            <p:ph idx="1"/>
          </p:nvPr>
        </p:nvSpPr>
        <p:spPr>
          <a:xfrm>
            <a:off x="457200" y="2420888"/>
            <a:ext cx="8229600" cy="3705275"/>
          </a:xfrm>
        </p:spPr>
        <p:txBody>
          <a:bodyPr/>
          <a:lstStyle/>
          <a:p>
            <a:r>
              <a:rPr lang="lt-LT" dirty="0" smtClean="0"/>
              <a:t>Taip – 32</a:t>
            </a:r>
          </a:p>
          <a:p>
            <a:r>
              <a:rPr lang="lt-LT" dirty="0" smtClean="0"/>
              <a:t>Ne</a:t>
            </a:r>
          </a:p>
          <a:p>
            <a:r>
              <a:rPr lang="lt-LT" dirty="0" smtClean="0"/>
              <a:t>Netaikoma</a:t>
            </a:r>
            <a:endParaRPr lang="lt-LT" dirty="0"/>
          </a:p>
        </p:txBody>
      </p:sp>
    </p:spTree>
    <p:extLst>
      <p:ext uri="{BB962C8B-B14F-4D97-AF65-F5344CB8AC3E}">
        <p14:creationId xmlns:p14="http://schemas.microsoft.com/office/powerpoint/2010/main" val="209019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683568" y="332656"/>
            <a:ext cx="8229600" cy="1143000"/>
          </a:xfrm>
        </p:spPr>
        <p:txBody>
          <a:bodyPr>
            <a:normAutofit fontScale="90000"/>
          </a:bodyPr>
          <a:lstStyle/>
          <a:p>
            <a:r>
              <a:rPr lang="lt-LT" b="1" dirty="0"/>
              <a:t>Sveikatos tikrinimai</a:t>
            </a:r>
            <a:br>
              <a:rPr lang="lt-LT" b="1" dirty="0"/>
            </a:br>
            <a:endParaRPr lang="lt-LT" dirty="0"/>
          </a:p>
        </p:txBody>
      </p:sp>
      <p:sp>
        <p:nvSpPr>
          <p:cNvPr id="5" name="Stačiakampis 4"/>
          <p:cNvSpPr/>
          <p:nvPr/>
        </p:nvSpPr>
        <p:spPr>
          <a:xfrm>
            <a:off x="395536" y="1443841"/>
            <a:ext cx="8208912" cy="4324261"/>
          </a:xfrm>
          <a:prstGeom prst="rect">
            <a:avLst/>
          </a:prstGeom>
        </p:spPr>
        <p:txBody>
          <a:bodyPr wrap="square">
            <a:spAutoFit/>
          </a:bodyPr>
          <a:lstStyle/>
          <a:p>
            <a:pPr marL="285750" indent="-285750">
              <a:buFont typeface="Arial" pitchFamily="34" charset="0"/>
              <a:buChar char="•"/>
            </a:pPr>
            <a:r>
              <a:rPr lang="lt-LT" sz="2500" dirty="0"/>
              <a:t>Socialiniai darbuotojai, jų padėjėjai gali dirbti tik teisės aktuose nustatyta tvarka pasitikrinę sveikatą. Asmens medicininė knygelė (sveikatos pasas) (forma </a:t>
            </a:r>
            <a:r>
              <a:rPr lang="lt-LT" sz="2500" dirty="0" err="1"/>
              <a:t>Nr</a:t>
            </a:r>
            <a:r>
              <a:rPr lang="lt-LT" sz="2500" dirty="0"/>
              <a:t>. F048/a)  ar jos kopija turi būti laikoma pas darbdavį</a:t>
            </a:r>
            <a:r>
              <a:rPr lang="lt-LT" sz="2500" dirty="0" smtClean="0"/>
              <a:t>.</a:t>
            </a:r>
          </a:p>
          <a:p>
            <a:endParaRPr lang="lt-LT" sz="2500" dirty="0"/>
          </a:p>
          <a:p>
            <a:pPr marL="285750" indent="-285750">
              <a:buFont typeface="Arial" pitchFamily="34" charset="0"/>
              <a:buChar char="•"/>
            </a:pPr>
            <a:r>
              <a:rPr lang="lt-LT" sz="2500" dirty="0"/>
              <a:t>Darbdavys tvirtina darbuotojų, kuriems privaloma pasitikrinti sveikatą, sąrašą ir sveikatos tikrinimo grafiką, kontroliuoja, kaip laikomasi šio grafiko. Tuo atveju, kai darbuotojo sveikata nepatikrinama grafike nustatytu laiku dėl ne nuo darbuotojo priklausančių priežasčių, darbuotojas turi teisę atsisakyti dirbti dėl galimo pavojaus savo sveikatai.</a:t>
            </a:r>
          </a:p>
        </p:txBody>
      </p:sp>
    </p:spTree>
    <p:extLst>
      <p:ext uri="{BB962C8B-B14F-4D97-AF65-F5344CB8AC3E}">
        <p14:creationId xmlns:p14="http://schemas.microsoft.com/office/powerpoint/2010/main" val="163288249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67544" y="692696"/>
            <a:ext cx="8229600" cy="1143000"/>
          </a:xfrm>
        </p:spPr>
        <p:txBody>
          <a:bodyPr>
            <a:normAutofit fontScale="90000"/>
          </a:bodyPr>
          <a:lstStyle/>
          <a:p>
            <a:r>
              <a:rPr lang="lt-LT" b="1" dirty="0"/>
              <a:t>Užtikrinamas saugus liftų, vertikaliojo kėlimo neįgaliųjų keltuvų naudojimas</a:t>
            </a:r>
            <a:br>
              <a:rPr lang="lt-LT" b="1" dirty="0"/>
            </a:br>
            <a:endParaRPr lang="lt-LT" dirty="0"/>
          </a:p>
        </p:txBody>
      </p:sp>
      <p:sp>
        <p:nvSpPr>
          <p:cNvPr id="3" name="Turinio vietos rezervavimo ženklas 2"/>
          <p:cNvSpPr>
            <a:spLocks noGrp="1"/>
          </p:cNvSpPr>
          <p:nvPr>
            <p:ph idx="1"/>
          </p:nvPr>
        </p:nvSpPr>
        <p:spPr>
          <a:xfrm>
            <a:off x="457200" y="2276872"/>
            <a:ext cx="8229600" cy="3849291"/>
          </a:xfrm>
        </p:spPr>
        <p:txBody>
          <a:bodyPr/>
          <a:lstStyle/>
          <a:p>
            <a:r>
              <a:rPr lang="lt-LT" dirty="0" smtClean="0"/>
              <a:t>Taip - 32</a:t>
            </a:r>
          </a:p>
          <a:p>
            <a:r>
              <a:rPr lang="lt-LT" dirty="0" smtClean="0"/>
              <a:t>Ne</a:t>
            </a:r>
          </a:p>
          <a:p>
            <a:r>
              <a:rPr lang="lt-LT" dirty="0" smtClean="0"/>
              <a:t>Netaikoma</a:t>
            </a:r>
            <a:endParaRPr lang="lt-LT" dirty="0"/>
          </a:p>
        </p:txBody>
      </p:sp>
    </p:spTree>
    <p:extLst>
      <p:ext uri="{BB962C8B-B14F-4D97-AF65-F5344CB8AC3E}">
        <p14:creationId xmlns:p14="http://schemas.microsoft.com/office/powerpoint/2010/main" val="307613753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b="1" dirty="0"/>
              <a:t>Ergonominiai rizikos veiksniai</a:t>
            </a:r>
            <a:br>
              <a:rPr lang="lt-LT" b="1" dirty="0"/>
            </a:br>
            <a:endParaRPr lang="lt-LT" dirty="0"/>
          </a:p>
        </p:txBody>
      </p:sp>
      <p:sp>
        <p:nvSpPr>
          <p:cNvPr id="3" name="Turinio vietos rezervavimo ženklas 2"/>
          <p:cNvSpPr>
            <a:spLocks noGrp="1"/>
          </p:cNvSpPr>
          <p:nvPr>
            <p:ph idx="1"/>
          </p:nvPr>
        </p:nvSpPr>
        <p:spPr/>
        <p:txBody>
          <a:bodyPr>
            <a:normAutofit fontScale="92500" lnSpcReduction="20000"/>
          </a:bodyPr>
          <a:lstStyle/>
          <a:p>
            <a:r>
              <a:rPr lang="lt-LT" b="1" dirty="0"/>
              <a:t>Ergonominis veiksnys</a:t>
            </a:r>
            <a:r>
              <a:rPr lang="lt-LT" dirty="0"/>
              <a:t> - tai veiksnys, kurio pagrindą sudaro fizinio darbo krūvis ir įtampa bei darbo vietos pritaikymas darbuotojo galimybėms.</a:t>
            </a:r>
            <a:br>
              <a:rPr lang="lt-LT" dirty="0"/>
            </a:br>
            <a:r>
              <a:rPr lang="lt-LT" dirty="0"/>
              <a:t>Pagrindiniai ergonominiai rizikos veiksniai socialinio darbuotojo darbo vietoje</a:t>
            </a:r>
            <a:r>
              <a:rPr lang="lt-LT" dirty="0" smtClean="0"/>
              <a:t>:</a:t>
            </a:r>
          </a:p>
          <a:p>
            <a:r>
              <a:rPr lang="lt-LT" dirty="0"/>
              <a:t>fizinio darbo krūvis keliant krovinius rankomis;</a:t>
            </a:r>
          </a:p>
          <a:p>
            <a:r>
              <a:rPr lang="lt-LT" dirty="0"/>
              <a:t>dėmesio koncentravimas;</a:t>
            </a:r>
          </a:p>
          <a:p>
            <a:r>
              <a:rPr lang="lt-LT" dirty="0"/>
              <a:t>regos analizatoriaus įtampa;</a:t>
            </a:r>
          </a:p>
          <a:p>
            <a:r>
              <a:rPr lang="lt-LT" dirty="0"/>
              <a:t>darbo kėdės ir darbuotojo darbo zonų parametrai bei išdėstymas</a:t>
            </a:r>
            <a:r>
              <a:rPr lang="lt-LT" dirty="0" smtClean="0"/>
              <a:t>.</a:t>
            </a:r>
            <a:endParaRPr lang="lt-LT" dirty="0"/>
          </a:p>
        </p:txBody>
      </p:sp>
    </p:spTree>
    <p:extLst>
      <p:ext uri="{BB962C8B-B14F-4D97-AF65-F5344CB8AC3E}">
        <p14:creationId xmlns:p14="http://schemas.microsoft.com/office/powerpoint/2010/main" val="359562117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b="1" dirty="0"/>
              <a:t>Krovinių tvarkymas rankomis</a:t>
            </a:r>
            <a:br>
              <a:rPr lang="lt-LT" b="1" dirty="0"/>
            </a:br>
            <a:endParaRPr lang="lt-LT" dirty="0"/>
          </a:p>
        </p:txBody>
      </p:sp>
      <p:sp>
        <p:nvSpPr>
          <p:cNvPr id="3" name="Turinio vietos rezervavimo ženklas 2"/>
          <p:cNvSpPr>
            <a:spLocks noGrp="1"/>
          </p:cNvSpPr>
          <p:nvPr>
            <p:ph idx="1"/>
          </p:nvPr>
        </p:nvSpPr>
        <p:spPr/>
        <p:txBody>
          <a:bodyPr>
            <a:normAutofit fontScale="85000" lnSpcReduction="10000"/>
          </a:bodyPr>
          <a:lstStyle/>
          <a:p>
            <a:r>
              <a:rPr lang="lt-LT" b="1" dirty="0"/>
              <a:t>Krovinių tvarkymas rankomis</a:t>
            </a:r>
            <a:r>
              <a:rPr lang="lt-LT" dirty="0"/>
              <a:t> – tai bet koks krovinio (daikto) gabenimas ar laikymas, kai vienas ar daugiau darbuotojų kelia, leidžia žemyn, stumia, traukia, neša ar judina krovinį, kuris dėl jo savybių ar nepalankių ergonominių sąlygų kelia riziką darbuotojams, ypač susižeisti nugarą</a:t>
            </a:r>
            <a:r>
              <a:rPr lang="lt-LT" dirty="0" smtClean="0"/>
              <a:t>.</a:t>
            </a:r>
          </a:p>
          <a:p>
            <a:r>
              <a:rPr lang="lt-LT" dirty="0"/>
              <a:t>Krovinių kėlimas rankomis yra dažniausia priežastis, sukelianti nugaros skausmą ir traumas darbe</a:t>
            </a:r>
            <a:r>
              <a:rPr lang="lt-LT" dirty="0" smtClean="0"/>
              <a:t>.</a:t>
            </a:r>
          </a:p>
          <a:p>
            <a:r>
              <a:rPr lang="lt-LT" dirty="0"/>
              <a:t>Darbai – kėlimas, nešimas, įdėjimas, išėmimas ir panašūs – vyksta dalyvaujant nugaros anatominėms struktūroms.</a:t>
            </a:r>
          </a:p>
        </p:txBody>
      </p:sp>
    </p:spTree>
    <p:extLst>
      <p:ext uri="{BB962C8B-B14F-4D97-AF65-F5344CB8AC3E}">
        <p14:creationId xmlns:p14="http://schemas.microsoft.com/office/powerpoint/2010/main" val="331632505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67544" y="476672"/>
            <a:ext cx="8229600" cy="1143000"/>
          </a:xfrm>
        </p:spPr>
        <p:txBody>
          <a:bodyPr>
            <a:normAutofit fontScale="90000"/>
          </a:bodyPr>
          <a:lstStyle/>
          <a:p>
            <a:r>
              <a:rPr lang="lt-LT" b="1" dirty="0"/>
              <a:t>Užtikrinamas saugus krovinių (daiktų) tvarkymas rankomis</a:t>
            </a:r>
            <a:br>
              <a:rPr lang="lt-LT" b="1" dirty="0"/>
            </a:br>
            <a:endParaRPr lang="lt-LT" dirty="0"/>
          </a:p>
        </p:txBody>
      </p:sp>
      <p:sp>
        <p:nvSpPr>
          <p:cNvPr id="3" name="Turinio vietos rezervavimo ženklas 2"/>
          <p:cNvSpPr>
            <a:spLocks noGrp="1"/>
          </p:cNvSpPr>
          <p:nvPr>
            <p:ph idx="1"/>
          </p:nvPr>
        </p:nvSpPr>
        <p:spPr>
          <a:xfrm>
            <a:off x="457200" y="1988840"/>
            <a:ext cx="8229600" cy="4137323"/>
          </a:xfrm>
        </p:spPr>
        <p:txBody>
          <a:bodyPr/>
          <a:lstStyle/>
          <a:p>
            <a:r>
              <a:rPr lang="lt-LT" dirty="0" smtClean="0"/>
              <a:t>Taip - 32</a:t>
            </a:r>
          </a:p>
          <a:p>
            <a:r>
              <a:rPr lang="lt-LT" dirty="0" smtClean="0"/>
              <a:t>Ne</a:t>
            </a:r>
            <a:endParaRPr lang="lt-LT" dirty="0"/>
          </a:p>
        </p:txBody>
      </p:sp>
    </p:spTree>
    <p:extLst>
      <p:ext uri="{BB962C8B-B14F-4D97-AF65-F5344CB8AC3E}">
        <p14:creationId xmlns:p14="http://schemas.microsoft.com/office/powerpoint/2010/main" val="274389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1403648" y="476672"/>
            <a:ext cx="7498080" cy="1143000"/>
          </a:xfrm>
        </p:spPr>
        <p:txBody>
          <a:bodyPr>
            <a:normAutofit fontScale="90000"/>
          </a:bodyPr>
          <a:lstStyle/>
          <a:p>
            <a:r>
              <a:rPr lang="lt-LT" b="1" dirty="0"/>
              <a:t>Darbuotojai mokomi kaip saugiai tvarkyti krovinius rankomis</a:t>
            </a:r>
          </a:p>
        </p:txBody>
      </p:sp>
      <p:sp>
        <p:nvSpPr>
          <p:cNvPr id="3" name="Turinio vietos rezervavimo ženklas 2"/>
          <p:cNvSpPr>
            <a:spLocks noGrp="1"/>
          </p:cNvSpPr>
          <p:nvPr>
            <p:ph idx="1"/>
          </p:nvPr>
        </p:nvSpPr>
        <p:spPr>
          <a:xfrm>
            <a:off x="1435608" y="2276872"/>
            <a:ext cx="7498080" cy="3971528"/>
          </a:xfrm>
        </p:spPr>
        <p:txBody>
          <a:bodyPr/>
          <a:lstStyle/>
          <a:p>
            <a:r>
              <a:rPr lang="lt-LT" dirty="0" smtClean="0"/>
              <a:t>Taip - 32</a:t>
            </a:r>
          </a:p>
          <a:p>
            <a:r>
              <a:rPr lang="lt-LT" dirty="0" smtClean="0"/>
              <a:t>Ne</a:t>
            </a:r>
            <a:endParaRPr lang="lt-LT" dirty="0"/>
          </a:p>
        </p:txBody>
      </p:sp>
    </p:spTree>
    <p:extLst>
      <p:ext uri="{BB962C8B-B14F-4D97-AF65-F5344CB8AC3E}">
        <p14:creationId xmlns:p14="http://schemas.microsoft.com/office/powerpoint/2010/main" val="227321818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b="1" dirty="0"/>
              <a:t>Atsižvelgiama į darbuotojo fizinį pajėgumą tvarkyti krovinius rankomis</a:t>
            </a:r>
          </a:p>
        </p:txBody>
      </p:sp>
      <p:sp>
        <p:nvSpPr>
          <p:cNvPr id="3" name="Turinio vietos rezervavimo ženklas 2"/>
          <p:cNvSpPr>
            <a:spLocks noGrp="1"/>
          </p:cNvSpPr>
          <p:nvPr>
            <p:ph idx="1"/>
          </p:nvPr>
        </p:nvSpPr>
        <p:spPr>
          <a:xfrm>
            <a:off x="1435608" y="2492896"/>
            <a:ext cx="7498080" cy="3755504"/>
          </a:xfrm>
        </p:spPr>
        <p:txBody>
          <a:bodyPr/>
          <a:lstStyle/>
          <a:p>
            <a:r>
              <a:rPr lang="lt-LT" dirty="0" smtClean="0"/>
              <a:t>Taip - 32</a:t>
            </a:r>
          </a:p>
          <a:p>
            <a:r>
              <a:rPr lang="lt-LT" dirty="0" smtClean="0"/>
              <a:t>Ne</a:t>
            </a:r>
            <a:endParaRPr lang="lt-LT" dirty="0"/>
          </a:p>
        </p:txBody>
      </p:sp>
    </p:spTree>
    <p:extLst>
      <p:ext uri="{BB962C8B-B14F-4D97-AF65-F5344CB8AC3E}">
        <p14:creationId xmlns:p14="http://schemas.microsoft.com/office/powerpoint/2010/main" val="79475174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67544" y="764704"/>
            <a:ext cx="8229600" cy="1143000"/>
          </a:xfrm>
        </p:spPr>
        <p:txBody>
          <a:bodyPr>
            <a:normAutofit fontScale="90000"/>
          </a:bodyPr>
          <a:lstStyle/>
          <a:p>
            <a:r>
              <a:rPr lang="lt-LT" b="1" dirty="0"/>
              <a:t>Darbuotojams, tvarkantiems krovinius rankomis, sudarytos sąlygos pasitikrinti sveikatą</a:t>
            </a:r>
            <a:br>
              <a:rPr lang="lt-LT" b="1" dirty="0"/>
            </a:br>
            <a:endParaRPr lang="lt-LT" dirty="0"/>
          </a:p>
        </p:txBody>
      </p:sp>
      <p:sp>
        <p:nvSpPr>
          <p:cNvPr id="3" name="Turinio vietos rezervavimo ženklas 2"/>
          <p:cNvSpPr>
            <a:spLocks noGrp="1"/>
          </p:cNvSpPr>
          <p:nvPr>
            <p:ph idx="1"/>
          </p:nvPr>
        </p:nvSpPr>
        <p:spPr>
          <a:xfrm>
            <a:off x="457200" y="2276872"/>
            <a:ext cx="8229600" cy="3849291"/>
          </a:xfrm>
        </p:spPr>
        <p:txBody>
          <a:bodyPr/>
          <a:lstStyle/>
          <a:p>
            <a:r>
              <a:rPr lang="lt-LT" dirty="0" smtClean="0"/>
              <a:t>Taip - 32</a:t>
            </a:r>
          </a:p>
          <a:p>
            <a:r>
              <a:rPr lang="lt-LT" dirty="0" smtClean="0"/>
              <a:t>Ne</a:t>
            </a:r>
            <a:endParaRPr lang="lt-LT" dirty="0"/>
          </a:p>
        </p:txBody>
      </p:sp>
    </p:spTree>
    <p:extLst>
      <p:ext uri="{BB962C8B-B14F-4D97-AF65-F5344CB8AC3E}">
        <p14:creationId xmlns:p14="http://schemas.microsoft.com/office/powerpoint/2010/main" val="215091524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b="1" dirty="0"/>
              <a:t>Globotinių kėlimas</a:t>
            </a:r>
            <a:br>
              <a:rPr lang="lt-LT" b="1" dirty="0"/>
            </a:br>
            <a:endParaRPr lang="lt-LT" dirty="0"/>
          </a:p>
        </p:txBody>
      </p:sp>
      <p:sp>
        <p:nvSpPr>
          <p:cNvPr id="3" name="Turinio vietos rezervavimo ženklas 2"/>
          <p:cNvSpPr>
            <a:spLocks noGrp="1"/>
          </p:cNvSpPr>
          <p:nvPr>
            <p:ph idx="1"/>
          </p:nvPr>
        </p:nvSpPr>
        <p:spPr/>
        <p:txBody>
          <a:bodyPr>
            <a:normAutofit lnSpcReduction="10000"/>
          </a:bodyPr>
          <a:lstStyle/>
          <a:p>
            <a:r>
              <a:rPr lang="lt-LT" dirty="0"/>
              <a:t>Socialiniams darbuotojams, jų padėjėjams, ypač lankantis namuose, dažnai tenka kelti globotinius. Šios užduotys gali būti įvairios ir nenuspėjamos</a:t>
            </a:r>
            <a:r>
              <a:rPr lang="lt-LT" dirty="0" smtClean="0"/>
              <a:t>.</a:t>
            </a:r>
          </a:p>
          <a:p>
            <a:r>
              <a:rPr lang="lt-LT" b="1" dirty="0"/>
              <a:t>Globotinių kėlimas rankomis</a:t>
            </a:r>
            <a:r>
              <a:rPr lang="lt-LT" dirty="0"/>
              <a:t> - globotinio arba jo kūno dalies kėlimas, stūmimas, traukimas, perkėlimas arba nešimas. Tokie darbai visada susiję su ypač didele raumenų ir kaulų sistemos sutrikimų rizika darbuotojams.</a:t>
            </a:r>
          </a:p>
        </p:txBody>
      </p:sp>
    </p:spTree>
    <p:extLst>
      <p:ext uri="{BB962C8B-B14F-4D97-AF65-F5344CB8AC3E}">
        <p14:creationId xmlns:p14="http://schemas.microsoft.com/office/powerpoint/2010/main" val="153929325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fi-FI" b="1" dirty="0"/>
              <a:t>Darbuotojai mokomi saugiai kelti globotinius</a:t>
            </a:r>
          </a:p>
        </p:txBody>
      </p:sp>
      <p:sp>
        <p:nvSpPr>
          <p:cNvPr id="3" name="Turinio vietos rezervavimo ženklas 2"/>
          <p:cNvSpPr>
            <a:spLocks noGrp="1"/>
          </p:cNvSpPr>
          <p:nvPr>
            <p:ph idx="1"/>
          </p:nvPr>
        </p:nvSpPr>
        <p:spPr>
          <a:xfrm>
            <a:off x="1435608" y="2438400"/>
            <a:ext cx="7498080" cy="3810000"/>
          </a:xfrm>
        </p:spPr>
        <p:txBody>
          <a:bodyPr/>
          <a:lstStyle/>
          <a:p>
            <a:r>
              <a:rPr lang="lt-LT" dirty="0" smtClean="0"/>
              <a:t>Taip - 32</a:t>
            </a:r>
          </a:p>
          <a:p>
            <a:r>
              <a:rPr lang="lt-LT" dirty="0" smtClean="0"/>
              <a:t>Ne</a:t>
            </a:r>
            <a:endParaRPr lang="lt-LT" dirty="0"/>
          </a:p>
        </p:txBody>
      </p:sp>
    </p:spTree>
    <p:extLst>
      <p:ext uri="{BB962C8B-B14F-4D97-AF65-F5344CB8AC3E}">
        <p14:creationId xmlns:p14="http://schemas.microsoft.com/office/powerpoint/2010/main" val="114083576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67544" y="476672"/>
            <a:ext cx="8229600" cy="1143000"/>
          </a:xfrm>
        </p:spPr>
        <p:txBody>
          <a:bodyPr>
            <a:normAutofit fontScale="90000"/>
          </a:bodyPr>
          <a:lstStyle/>
          <a:p>
            <a:r>
              <a:rPr lang="lt-LT" b="1" dirty="0"/>
              <a:t>Darbuotojai instruktuojami kaip saugiai kelti globotinius</a:t>
            </a:r>
            <a:br>
              <a:rPr lang="lt-LT" b="1" dirty="0"/>
            </a:br>
            <a:endParaRPr lang="lt-LT" dirty="0"/>
          </a:p>
        </p:txBody>
      </p:sp>
      <p:sp>
        <p:nvSpPr>
          <p:cNvPr id="3" name="Turinio vietos rezervavimo ženklas 2"/>
          <p:cNvSpPr>
            <a:spLocks noGrp="1"/>
          </p:cNvSpPr>
          <p:nvPr>
            <p:ph idx="1"/>
          </p:nvPr>
        </p:nvSpPr>
        <p:spPr>
          <a:xfrm>
            <a:off x="1435608" y="2420888"/>
            <a:ext cx="7498080" cy="3827512"/>
          </a:xfrm>
        </p:spPr>
        <p:txBody>
          <a:bodyPr/>
          <a:lstStyle/>
          <a:p>
            <a:r>
              <a:rPr lang="lt-LT" dirty="0" smtClean="0"/>
              <a:t>Taip - 32</a:t>
            </a:r>
          </a:p>
          <a:p>
            <a:r>
              <a:rPr lang="lt-LT" dirty="0" smtClean="0"/>
              <a:t>Ne</a:t>
            </a:r>
            <a:endParaRPr lang="lt-LT" dirty="0"/>
          </a:p>
        </p:txBody>
      </p:sp>
    </p:spTree>
    <p:extLst>
      <p:ext uri="{BB962C8B-B14F-4D97-AF65-F5344CB8AC3E}">
        <p14:creationId xmlns:p14="http://schemas.microsoft.com/office/powerpoint/2010/main" val="13557611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395536" y="548680"/>
            <a:ext cx="8229600" cy="1143000"/>
          </a:xfrm>
        </p:spPr>
        <p:txBody>
          <a:bodyPr>
            <a:noAutofit/>
          </a:bodyPr>
          <a:lstStyle/>
          <a:p>
            <a:r>
              <a:rPr lang="lt-LT" sz="3200" b="1" dirty="0"/>
              <a:t>Sveikatos patikrinimai yra atliekami įsidarbinant; periodiškai pagal įmonėje patvirtintą sveikatos tikrinimo grafiką</a:t>
            </a:r>
            <a:br>
              <a:rPr lang="lt-LT" sz="3200" b="1" dirty="0"/>
            </a:br>
            <a:endParaRPr lang="lt-LT" sz="3200" dirty="0"/>
          </a:p>
        </p:txBody>
      </p:sp>
      <p:sp>
        <p:nvSpPr>
          <p:cNvPr id="3" name="Turinio vietos rezervavimo ženklas 2"/>
          <p:cNvSpPr>
            <a:spLocks noGrp="1"/>
          </p:cNvSpPr>
          <p:nvPr>
            <p:ph idx="1"/>
          </p:nvPr>
        </p:nvSpPr>
        <p:spPr>
          <a:xfrm>
            <a:off x="457200" y="2060848"/>
            <a:ext cx="8229600" cy="4065315"/>
          </a:xfrm>
        </p:spPr>
        <p:txBody>
          <a:bodyPr/>
          <a:lstStyle/>
          <a:p>
            <a:r>
              <a:rPr lang="lt-LT" dirty="0" smtClean="0"/>
              <a:t>Taip - 32</a:t>
            </a:r>
          </a:p>
          <a:p>
            <a:r>
              <a:rPr lang="lt-LT" dirty="0" smtClean="0"/>
              <a:t>Ne</a:t>
            </a:r>
            <a:endParaRPr lang="lt-LT" dirty="0"/>
          </a:p>
        </p:txBody>
      </p:sp>
    </p:spTree>
    <p:extLst>
      <p:ext uri="{BB962C8B-B14F-4D97-AF65-F5344CB8AC3E}">
        <p14:creationId xmlns:p14="http://schemas.microsoft.com/office/powerpoint/2010/main" val="316408243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395536" y="476672"/>
            <a:ext cx="8229600" cy="1143000"/>
          </a:xfrm>
        </p:spPr>
        <p:txBody>
          <a:bodyPr>
            <a:normAutofit fontScale="90000"/>
          </a:bodyPr>
          <a:lstStyle/>
          <a:p>
            <a:r>
              <a:rPr lang="lt-LT" b="1" dirty="0"/>
              <a:t>Keliant globotinius darbuotojai naudoja pagalbines priemones</a:t>
            </a:r>
            <a:br>
              <a:rPr lang="lt-LT" b="1" dirty="0"/>
            </a:br>
            <a:endParaRPr lang="lt-LT" dirty="0"/>
          </a:p>
        </p:txBody>
      </p:sp>
      <p:sp>
        <p:nvSpPr>
          <p:cNvPr id="3" name="Turinio vietos rezervavimo ženklas 2"/>
          <p:cNvSpPr>
            <a:spLocks noGrp="1"/>
          </p:cNvSpPr>
          <p:nvPr>
            <p:ph idx="1"/>
          </p:nvPr>
        </p:nvSpPr>
        <p:spPr>
          <a:xfrm>
            <a:off x="1435608" y="1988840"/>
            <a:ext cx="7498080" cy="4259560"/>
          </a:xfrm>
        </p:spPr>
        <p:txBody>
          <a:bodyPr/>
          <a:lstStyle/>
          <a:p>
            <a:r>
              <a:rPr lang="lt-LT" dirty="0" smtClean="0"/>
              <a:t>Taip - 32</a:t>
            </a:r>
          </a:p>
          <a:p>
            <a:r>
              <a:rPr lang="lt-LT" dirty="0" smtClean="0"/>
              <a:t>Ne</a:t>
            </a:r>
          </a:p>
          <a:p>
            <a:r>
              <a:rPr lang="lt-LT" dirty="0" smtClean="0"/>
              <a:t>Netaikoma</a:t>
            </a:r>
            <a:endParaRPr lang="lt-LT" dirty="0"/>
          </a:p>
        </p:txBody>
      </p:sp>
    </p:spTree>
    <p:extLst>
      <p:ext uri="{BB962C8B-B14F-4D97-AF65-F5344CB8AC3E}">
        <p14:creationId xmlns:p14="http://schemas.microsoft.com/office/powerpoint/2010/main" val="199882133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67544" y="908720"/>
            <a:ext cx="8229600" cy="1143000"/>
          </a:xfrm>
        </p:spPr>
        <p:txBody>
          <a:bodyPr>
            <a:normAutofit fontScale="90000"/>
          </a:bodyPr>
          <a:lstStyle/>
          <a:p>
            <a:r>
              <a:rPr lang="lt-LT" b="1" dirty="0"/>
              <a:t>Darbuotojai turi galimybę gauti pagalbą esant poreikiui kelti globotinius</a:t>
            </a:r>
            <a:br>
              <a:rPr lang="lt-LT" b="1" dirty="0"/>
            </a:br>
            <a:endParaRPr lang="lt-LT" dirty="0"/>
          </a:p>
        </p:txBody>
      </p:sp>
      <p:sp>
        <p:nvSpPr>
          <p:cNvPr id="3" name="Turinio vietos rezervavimo ženklas 2"/>
          <p:cNvSpPr>
            <a:spLocks noGrp="1"/>
          </p:cNvSpPr>
          <p:nvPr>
            <p:ph idx="1"/>
          </p:nvPr>
        </p:nvSpPr>
        <p:spPr>
          <a:xfrm>
            <a:off x="457200" y="2420888"/>
            <a:ext cx="8229600" cy="3705275"/>
          </a:xfrm>
        </p:spPr>
        <p:txBody>
          <a:bodyPr/>
          <a:lstStyle/>
          <a:p>
            <a:r>
              <a:rPr lang="lt-LT" dirty="0" smtClean="0"/>
              <a:t>Taip - 32</a:t>
            </a:r>
          </a:p>
          <a:p>
            <a:r>
              <a:rPr lang="lt-LT" dirty="0" smtClean="0"/>
              <a:t>Ne</a:t>
            </a:r>
            <a:endParaRPr lang="lt-LT" dirty="0"/>
          </a:p>
        </p:txBody>
      </p:sp>
    </p:spTree>
    <p:extLst>
      <p:ext uri="{BB962C8B-B14F-4D97-AF65-F5344CB8AC3E}">
        <p14:creationId xmlns:p14="http://schemas.microsoft.com/office/powerpoint/2010/main" val="227618151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67544" y="692696"/>
            <a:ext cx="8229600" cy="1143000"/>
          </a:xfrm>
        </p:spPr>
        <p:txBody>
          <a:bodyPr>
            <a:normAutofit fontScale="90000"/>
          </a:bodyPr>
          <a:lstStyle/>
          <a:p>
            <a:r>
              <a:rPr lang="lt-LT" b="1" dirty="0"/>
              <a:t>Reaguojama į socialinių darbuotojų nusiskundimus dėl raumenų ir kaulų sistemos sutrikimų</a:t>
            </a:r>
          </a:p>
        </p:txBody>
      </p:sp>
      <p:sp>
        <p:nvSpPr>
          <p:cNvPr id="3" name="Turinio vietos rezervavimo ženklas 2"/>
          <p:cNvSpPr>
            <a:spLocks noGrp="1"/>
          </p:cNvSpPr>
          <p:nvPr>
            <p:ph idx="1"/>
          </p:nvPr>
        </p:nvSpPr>
        <p:spPr>
          <a:xfrm>
            <a:off x="457200" y="2667000"/>
            <a:ext cx="8229600" cy="3459163"/>
          </a:xfrm>
        </p:spPr>
        <p:txBody>
          <a:bodyPr/>
          <a:lstStyle/>
          <a:p>
            <a:r>
              <a:rPr lang="lt-LT" dirty="0" smtClean="0"/>
              <a:t>Taip – 32</a:t>
            </a:r>
          </a:p>
          <a:p>
            <a:r>
              <a:rPr lang="lt-LT" dirty="0" smtClean="0"/>
              <a:t>Ne</a:t>
            </a:r>
            <a:endParaRPr lang="lt-LT" dirty="0"/>
          </a:p>
        </p:txBody>
      </p:sp>
    </p:spTree>
    <p:extLst>
      <p:ext uri="{BB962C8B-B14F-4D97-AF65-F5344CB8AC3E}">
        <p14:creationId xmlns:p14="http://schemas.microsoft.com/office/powerpoint/2010/main" val="166750386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b="1" dirty="0"/>
              <a:t>Psichosocialiniai rizikos veiksniai</a:t>
            </a:r>
          </a:p>
        </p:txBody>
      </p:sp>
      <p:sp>
        <p:nvSpPr>
          <p:cNvPr id="3" name="Turinio vietos rezervavimo ženklas 2"/>
          <p:cNvSpPr>
            <a:spLocks noGrp="1"/>
          </p:cNvSpPr>
          <p:nvPr>
            <p:ph idx="1"/>
          </p:nvPr>
        </p:nvSpPr>
        <p:spPr/>
        <p:txBody>
          <a:bodyPr/>
          <a:lstStyle/>
          <a:p>
            <a:r>
              <a:rPr lang="lt-LT" dirty="0"/>
              <a:t>Socialinio darbuotojo profesijos ypatumai: didelis fizinis ir psichologinis krūvis bei menkos karjeros galimybės</a:t>
            </a:r>
            <a:r>
              <a:rPr lang="lt-LT" dirty="0" smtClean="0"/>
              <a:t>.</a:t>
            </a:r>
          </a:p>
          <a:p>
            <a:r>
              <a:rPr lang="lt-LT" dirty="0"/>
              <a:t>Psichosocialiniai rizikos veiksniai socialiniams darbuotojams yra vienas esminių ir svarbiausių rizikos veiksnių jų darbe</a:t>
            </a:r>
            <a:r>
              <a:rPr lang="lt-LT" dirty="0" smtClean="0"/>
              <a:t>.</a:t>
            </a:r>
          </a:p>
          <a:p>
            <a:pPr marL="0" indent="0">
              <a:buNone/>
            </a:pPr>
            <a:endParaRPr lang="lt-LT" dirty="0"/>
          </a:p>
        </p:txBody>
      </p:sp>
    </p:spTree>
    <p:extLst>
      <p:ext uri="{BB962C8B-B14F-4D97-AF65-F5344CB8AC3E}">
        <p14:creationId xmlns:p14="http://schemas.microsoft.com/office/powerpoint/2010/main" val="369190988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b="1" dirty="0"/>
              <a:t>Stresas darbe</a:t>
            </a:r>
            <a:br>
              <a:rPr lang="lt-LT" b="1" dirty="0"/>
            </a:br>
            <a:endParaRPr lang="lt-LT" dirty="0"/>
          </a:p>
        </p:txBody>
      </p:sp>
      <p:sp>
        <p:nvSpPr>
          <p:cNvPr id="3" name="Turinio vietos rezervavimo ženklas 2"/>
          <p:cNvSpPr>
            <a:spLocks noGrp="1"/>
          </p:cNvSpPr>
          <p:nvPr>
            <p:ph idx="1"/>
          </p:nvPr>
        </p:nvSpPr>
        <p:spPr/>
        <p:txBody>
          <a:bodyPr>
            <a:normAutofit fontScale="85000" lnSpcReduction="20000"/>
          </a:bodyPr>
          <a:lstStyle/>
          <a:p>
            <a:r>
              <a:rPr lang="lt-LT" dirty="0"/>
              <a:t>Labai dažnai stresą darbe sukelia tokie veiksniai:</a:t>
            </a:r>
          </a:p>
          <a:p>
            <a:r>
              <a:rPr lang="lt-LT" dirty="0"/>
              <a:t>- patirties, mokymo ir žinių apie darbą trūkumas;</a:t>
            </a:r>
          </a:p>
          <a:p>
            <a:r>
              <a:rPr lang="lt-LT" dirty="0"/>
              <a:t>- darbuotojo elgesys: skubėjimas, nuovargis, išsiblaškymas;</a:t>
            </a:r>
          </a:p>
          <a:p>
            <a:r>
              <a:rPr lang="lt-LT" dirty="0"/>
              <a:t>- asmeninės darbuotojo savybės: nerūpestingumas, atsakomybės stoka ar įpročiai, dėl kurių gali būti elgiamasi pavojingai;</a:t>
            </a:r>
          </a:p>
          <a:p>
            <a:r>
              <a:rPr lang="lt-LT" dirty="0"/>
              <a:t>- netinkama darbo aplinka: netinkamos ir nenaudojamos darbo priemonės, vilkimi netinkami drabužiai, avima netinkama avalynė ar naudojami kiti netinkami asmeniniai daiktai;</a:t>
            </a:r>
          </a:p>
          <a:p>
            <a:r>
              <a:rPr lang="lt-LT" dirty="0" smtClean="0"/>
              <a:t>Ir </a:t>
            </a:r>
            <a:r>
              <a:rPr lang="lt-LT" dirty="0" err="1" smtClean="0"/>
              <a:t>kt</a:t>
            </a:r>
            <a:r>
              <a:rPr lang="lt-LT" dirty="0" smtClean="0"/>
              <a:t>.</a:t>
            </a:r>
            <a:endParaRPr lang="lt-LT" dirty="0"/>
          </a:p>
        </p:txBody>
      </p:sp>
    </p:spTree>
    <p:extLst>
      <p:ext uri="{BB962C8B-B14F-4D97-AF65-F5344CB8AC3E}">
        <p14:creationId xmlns:p14="http://schemas.microsoft.com/office/powerpoint/2010/main" val="28571652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b="1" dirty="0"/>
              <a:t>Darbas organizuojamas tinkamai</a:t>
            </a:r>
          </a:p>
        </p:txBody>
      </p:sp>
      <p:sp>
        <p:nvSpPr>
          <p:cNvPr id="3" name="Turinio vietos rezervavimo ženklas 2"/>
          <p:cNvSpPr>
            <a:spLocks noGrp="1"/>
          </p:cNvSpPr>
          <p:nvPr>
            <p:ph idx="1"/>
          </p:nvPr>
        </p:nvSpPr>
        <p:spPr>
          <a:xfrm>
            <a:off x="1435608" y="1916832"/>
            <a:ext cx="7498080" cy="4331568"/>
          </a:xfrm>
        </p:spPr>
        <p:txBody>
          <a:bodyPr/>
          <a:lstStyle/>
          <a:p>
            <a:r>
              <a:rPr lang="lt-LT" dirty="0" smtClean="0"/>
              <a:t>Taip - 32</a:t>
            </a:r>
          </a:p>
          <a:p>
            <a:r>
              <a:rPr lang="lt-LT" dirty="0" smtClean="0"/>
              <a:t>Ne</a:t>
            </a:r>
          </a:p>
          <a:p>
            <a:pPr marL="0" indent="0">
              <a:buNone/>
            </a:pPr>
            <a:endParaRPr lang="lt-LT" dirty="0"/>
          </a:p>
        </p:txBody>
      </p:sp>
    </p:spTree>
    <p:extLst>
      <p:ext uri="{BB962C8B-B14F-4D97-AF65-F5344CB8AC3E}">
        <p14:creationId xmlns:p14="http://schemas.microsoft.com/office/powerpoint/2010/main" val="111563921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b="1" dirty="0"/>
              <a:t>Darbdavys tinkamai paskirsto darbo krūvį</a:t>
            </a:r>
          </a:p>
        </p:txBody>
      </p:sp>
      <p:sp>
        <p:nvSpPr>
          <p:cNvPr id="3" name="Turinio vietos rezervavimo ženklas 2"/>
          <p:cNvSpPr>
            <a:spLocks noGrp="1"/>
          </p:cNvSpPr>
          <p:nvPr>
            <p:ph idx="1"/>
          </p:nvPr>
        </p:nvSpPr>
        <p:spPr>
          <a:xfrm>
            <a:off x="1435608" y="2082800"/>
            <a:ext cx="7498080" cy="4165600"/>
          </a:xfrm>
        </p:spPr>
        <p:txBody>
          <a:bodyPr/>
          <a:lstStyle/>
          <a:p>
            <a:r>
              <a:rPr lang="lt-LT" dirty="0" smtClean="0"/>
              <a:t>Taip - 32</a:t>
            </a:r>
          </a:p>
          <a:p>
            <a:r>
              <a:rPr lang="lt-LT" dirty="0" smtClean="0"/>
              <a:t>Ne</a:t>
            </a:r>
            <a:endParaRPr lang="lt-LT" dirty="0"/>
          </a:p>
        </p:txBody>
      </p:sp>
    </p:spTree>
    <p:extLst>
      <p:ext uri="{BB962C8B-B14F-4D97-AF65-F5344CB8AC3E}">
        <p14:creationId xmlns:p14="http://schemas.microsoft.com/office/powerpoint/2010/main" val="89566157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1403648" y="404664"/>
            <a:ext cx="7498080" cy="1143000"/>
          </a:xfrm>
        </p:spPr>
        <p:txBody>
          <a:bodyPr>
            <a:normAutofit fontScale="90000"/>
          </a:bodyPr>
          <a:lstStyle/>
          <a:p>
            <a:r>
              <a:rPr lang="lt-LT" b="1" dirty="0"/>
              <a:t>Atsižvelgiama į darbuotojų asmenines savybes skirstant darbus</a:t>
            </a:r>
          </a:p>
        </p:txBody>
      </p:sp>
      <p:sp>
        <p:nvSpPr>
          <p:cNvPr id="3" name="Turinio vietos rezervavimo ženklas 2"/>
          <p:cNvSpPr>
            <a:spLocks noGrp="1"/>
          </p:cNvSpPr>
          <p:nvPr>
            <p:ph idx="1"/>
          </p:nvPr>
        </p:nvSpPr>
        <p:spPr>
          <a:xfrm>
            <a:off x="1435608" y="2204864"/>
            <a:ext cx="7498080" cy="4043536"/>
          </a:xfrm>
        </p:spPr>
        <p:txBody>
          <a:bodyPr/>
          <a:lstStyle/>
          <a:p>
            <a:r>
              <a:rPr lang="lt-LT" dirty="0" smtClean="0"/>
              <a:t>Taip - 31</a:t>
            </a:r>
          </a:p>
          <a:p>
            <a:r>
              <a:rPr lang="lt-LT" dirty="0" smtClean="0"/>
              <a:t>Ne - 1</a:t>
            </a:r>
            <a:endParaRPr lang="lt-LT" dirty="0"/>
          </a:p>
        </p:txBody>
      </p:sp>
    </p:spTree>
    <p:extLst>
      <p:ext uri="{BB962C8B-B14F-4D97-AF65-F5344CB8AC3E}">
        <p14:creationId xmlns:p14="http://schemas.microsoft.com/office/powerpoint/2010/main" val="86939894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67544" y="764704"/>
            <a:ext cx="8229600" cy="576064"/>
          </a:xfrm>
        </p:spPr>
        <p:txBody>
          <a:bodyPr>
            <a:noAutofit/>
          </a:bodyPr>
          <a:lstStyle/>
          <a:p>
            <a:r>
              <a:rPr lang="lt-LT" sz="3600" b="1" dirty="0"/>
              <a:t>Užtikrinama, kad socialiniai darbuotojai gautų visą svarbią informaciją, susijusią su jų atliekamomis darbo funkcijomis</a:t>
            </a:r>
          </a:p>
        </p:txBody>
      </p:sp>
      <p:sp>
        <p:nvSpPr>
          <p:cNvPr id="3" name="Turinio vietos rezervavimo ženklas 2"/>
          <p:cNvSpPr>
            <a:spLocks noGrp="1"/>
          </p:cNvSpPr>
          <p:nvPr>
            <p:ph idx="1"/>
          </p:nvPr>
        </p:nvSpPr>
        <p:spPr>
          <a:xfrm>
            <a:off x="457200" y="1988840"/>
            <a:ext cx="8229600" cy="4137323"/>
          </a:xfrm>
        </p:spPr>
        <p:txBody>
          <a:bodyPr>
            <a:normAutofit fontScale="70000" lnSpcReduction="20000"/>
          </a:bodyPr>
          <a:lstStyle/>
          <a:p>
            <a:r>
              <a:rPr lang="lt-LT" dirty="0" smtClean="0"/>
              <a:t>Tai - 1</a:t>
            </a:r>
          </a:p>
          <a:p>
            <a:r>
              <a:rPr lang="lt-LT" dirty="0" smtClean="0"/>
              <a:t>Ne – </a:t>
            </a:r>
          </a:p>
          <a:p>
            <a:endParaRPr lang="lt-LT" dirty="0"/>
          </a:p>
          <a:p>
            <a:pPr marL="0" indent="0">
              <a:buNone/>
            </a:pPr>
            <a:endParaRPr lang="lt-LT" dirty="0" smtClean="0"/>
          </a:p>
          <a:p>
            <a:r>
              <a:rPr lang="lt-LT" dirty="0"/>
              <a:t>Socialiniai darbuotojai, kurie negauna visos reikalingos ir svarbios informacijos, susijusios su jų atliekamomis darbo funkcijomis, patiria didesnį stresą negu tie, kurie gauna visą informaciją. Šis veiksnys ne tik įtakoja patiriamą streso lygį, bet taip pat gali turėti neigiamos įtakos socialinio darbuotojo įgūdžiams ir darbo kokybei.</a:t>
            </a:r>
          </a:p>
          <a:p>
            <a:r>
              <a:rPr lang="lt-LT" dirty="0"/>
              <a:t>Informacijos trūkumas yra labai didelė žala visai organizacijai ir jos darbuotojams</a:t>
            </a:r>
            <a:r>
              <a:rPr lang="lt-LT" dirty="0" smtClean="0"/>
              <a:t>.</a:t>
            </a:r>
            <a:endParaRPr lang="lt-LT" dirty="0"/>
          </a:p>
        </p:txBody>
      </p:sp>
    </p:spTree>
    <p:extLst>
      <p:ext uri="{BB962C8B-B14F-4D97-AF65-F5344CB8AC3E}">
        <p14:creationId xmlns:p14="http://schemas.microsoft.com/office/powerpoint/2010/main" val="312287190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539552" y="476672"/>
            <a:ext cx="8229600" cy="1143000"/>
          </a:xfrm>
        </p:spPr>
        <p:txBody>
          <a:bodyPr>
            <a:normAutofit fontScale="90000"/>
          </a:bodyPr>
          <a:lstStyle/>
          <a:p>
            <a:r>
              <a:rPr lang="lt-LT" b="1" dirty="0"/>
              <a:t>Vadovai užtikrina pakankamą paramą darbuotojams</a:t>
            </a:r>
            <a:br>
              <a:rPr lang="lt-LT" b="1" dirty="0"/>
            </a:br>
            <a:endParaRPr lang="lt-LT" dirty="0"/>
          </a:p>
        </p:txBody>
      </p:sp>
      <p:sp>
        <p:nvSpPr>
          <p:cNvPr id="3" name="Turinio vietos rezervavimo ženklas 2"/>
          <p:cNvSpPr>
            <a:spLocks noGrp="1"/>
          </p:cNvSpPr>
          <p:nvPr>
            <p:ph idx="1"/>
          </p:nvPr>
        </p:nvSpPr>
        <p:spPr>
          <a:xfrm>
            <a:off x="457200" y="1844824"/>
            <a:ext cx="8229600" cy="4281339"/>
          </a:xfrm>
        </p:spPr>
        <p:txBody>
          <a:bodyPr>
            <a:normAutofit/>
          </a:bodyPr>
          <a:lstStyle/>
          <a:p>
            <a:r>
              <a:rPr lang="lt-LT" dirty="0" smtClean="0"/>
              <a:t>Taip – 32</a:t>
            </a:r>
          </a:p>
          <a:p>
            <a:r>
              <a:rPr lang="lt-LT" dirty="0" smtClean="0"/>
              <a:t>Ne – </a:t>
            </a:r>
          </a:p>
          <a:p>
            <a:pPr marL="0" indent="0">
              <a:buNone/>
            </a:pPr>
            <a:endParaRPr lang="lt-LT" dirty="0"/>
          </a:p>
        </p:txBody>
      </p:sp>
    </p:spTree>
    <p:extLst>
      <p:ext uri="{BB962C8B-B14F-4D97-AF65-F5344CB8AC3E}">
        <p14:creationId xmlns:p14="http://schemas.microsoft.com/office/powerpoint/2010/main" val="9294907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67544" y="476672"/>
            <a:ext cx="8229600" cy="1143000"/>
          </a:xfrm>
        </p:spPr>
        <p:txBody>
          <a:bodyPr>
            <a:noAutofit/>
          </a:bodyPr>
          <a:lstStyle/>
          <a:p>
            <a:r>
              <a:rPr lang="lt-LT" sz="3200" b="1" dirty="0"/>
              <a:t>Darbuotojų sveikata yra tikrinama atsižvelgiant į visus sveikatai kenksmingus veiksnius</a:t>
            </a:r>
          </a:p>
        </p:txBody>
      </p:sp>
      <p:sp>
        <p:nvSpPr>
          <p:cNvPr id="3" name="Turinio vietos rezervavimo ženklas 2"/>
          <p:cNvSpPr>
            <a:spLocks noGrp="1"/>
          </p:cNvSpPr>
          <p:nvPr>
            <p:ph idx="1"/>
          </p:nvPr>
        </p:nvSpPr>
        <p:spPr>
          <a:xfrm>
            <a:off x="457200" y="1988840"/>
            <a:ext cx="8229600" cy="4137323"/>
          </a:xfrm>
        </p:spPr>
        <p:txBody>
          <a:bodyPr/>
          <a:lstStyle/>
          <a:p>
            <a:r>
              <a:rPr lang="lt-LT" dirty="0" smtClean="0"/>
              <a:t>Taip – 32</a:t>
            </a:r>
          </a:p>
          <a:p>
            <a:r>
              <a:rPr lang="lt-LT" dirty="0" smtClean="0"/>
              <a:t>Ne - </a:t>
            </a:r>
            <a:endParaRPr lang="lt-LT" dirty="0"/>
          </a:p>
        </p:txBody>
      </p:sp>
    </p:spTree>
    <p:extLst>
      <p:ext uri="{BB962C8B-B14F-4D97-AF65-F5344CB8AC3E}">
        <p14:creationId xmlns:p14="http://schemas.microsoft.com/office/powerpoint/2010/main" val="195220776"/>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67544" y="476672"/>
            <a:ext cx="8229600" cy="1143000"/>
          </a:xfrm>
        </p:spPr>
        <p:txBody>
          <a:bodyPr>
            <a:normAutofit fontScale="90000"/>
          </a:bodyPr>
          <a:lstStyle/>
          <a:p>
            <a:r>
              <a:rPr lang="lt-LT" b="1" dirty="0"/>
              <a:t>Darbuotojai yra mokomi komunikacijos ir bendravimo su sunkiais asmenimis įgūdžių</a:t>
            </a:r>
          </a:p>
        </p:txBody>
      </p:sp>
      <p:sp>
        <p:nvSpPr>
          <p:cNvPr id="3" name="Turinio vietos rezervavimo ženklas 2"/>
          <p:cNvSpPr>
            <a:spLocks noGrp="1"/>
          </p:cNvSpPr>
          <p:nvPr>
            <p:ph idx="1"/>
          </p:nvPr>
        </p:nvSpPr>
        <p:spPr>
          <a:xfrm>
            <a:off x="457200" y="2276872"/>
            <a:ext cx="8229600" cy="3849291"/>
          </a:xfrm>
        </p:spPr>
        <p:txBody>
          <a:bodyPr/>
          <a:lstStyle/>
          <a:p>
            <a:r>
              <a:rPr lang="lt-LT" dirty="0" smtClean="0"/>
              <a:t>Taip - 32</a:t>
            </a:r>
          </a:p>
          <a:p>
            <a:r>
              <a:rPr lang="lt-LT" dirty="0" smtClean="0"/>
              <a:t>Ne</a:t>
            </a:r>
            <a:endParaRPr lang="lt-LT" dirty="0"/>
          </a:p>
        </p:txBody>
      </p:sp>
    </p:spTree>
    <p:extLst>
      <p:ext uri="{BB962C8B-B14F-4D97-AF65-F5344CB8AC3E}">
        <p14:creationId xmlns:p14="http://schemas.microsoft.com/office/powerpoint/2010/main" val="197934135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b="1" dirty="0"/>
              <a:t>Socialinės aplinkos </a:t>
            </a:r>
            <a:r>
              <a:rPr lang="lt-LT" b="1" dirty="0" err="1"/>
              <a:t>stresoriai</a:t>
            </a:r>
            <a:r>
              <a:rPr lang="lt-LT" b="1" dirty="0"/>
              <a:t> yra kontroliuojami</a:t>
            </a:r>
          </a:p>
        </p:txBody>
      </p:sp>
      <p:sp>
        <p:nvSpPr>
          <p:cNvPr id="3" name="Turinio vietos rezervavimo ženklas 2"/>
          <p:cNvSpPr>
            <a:spLocks noGrp="1"/>
          </p:cNvSpPr>
          <p:nvPr>
            <p:ph idx="1"/>
          </p:nvPr>
        </p:nvSpPr>
        <p:spPr>
          <a:xfrm>
            <a:off x="1435608" y="2132856"/>
            <a:ext cx="7498080" cy="4115544"/>
          </a:xfrm>
        </p:spPr>
        <p:txBody>
          <a:bodyPr/>
          <a:lstStyle/>
          <a:p>
            <a:r>
              <a:rPr lang="lt-LT" dirty="0" smtClean="0"/>
              <a:t>Taip - 32</a:t>
            </a:r>
          </a:p>
          <a:p>
            <a:r>
              <a:rPr lang="lt-LT" dirty="0" smtClean="0"/>
              <a:t>Ne</a:t>
            </a:r>
            <a:endParaRPr lang="lt-LT" dirty="0"/>
          </a:p>
        </p:txBody>
      </p:sp>
    </p:spTree>
    <p:extLst>
      <p:ext uri="{BB962C8B-B14F-4D97-AF65-F5344CB8AC3E}">
        <p14:creationId xmlns:p14="http://schemas.microsoft.com/office/powerpoint/2010/main" val="269019273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395536" y="476672"/>
            <a:ext cx="8229600" cy="1143000"/>
          </a:xfrm>
        </p:spPr>
        <p:txBody>
          <a:bodyPr>
            <a:normAutofit fontScale="90000"/>
          </a:bodyPr>
          <a:lstStyle/>
          <a:p>
            <a:r>
              <a:rPr lang="lt-LT" b="1" dirty="0"/>
              <a:t>Atsižvelgiama į darbuotojo asmeninius psichosocialinius ypatumus</a:t>
            </a:r>
          </a:p>
        </p:txBody>
      </p:sp>
      <p:sp>
        <p:nvSpPr>
          <p:cNvPr id="3" name="Turinio vietos rezervavimo ženklas 2"/>
          <p:cNvSpPr>
            <a:spLocks noGrp="1"/>
          </p:cNvSpPr>
          <p:nvPr>
            <p:ph idx="1"/>
          </p:nvPr>
        </p:nvSpPr>
        <p:spPr>
          <a:xfrm>
            <a:off x="457200" y="2204864"/>
            <a:ext cx="8229600" cy="3921299"/>
          </a:xfrm>
        </p:spPr>
        <p:txBody>
          <a:bodyPr/>
          <a:lstStyle/>
          <a:p>
            <a:r>
              <a:rPr lang="lt-LT" dirty="0" smtClean="0"/>
              <a:t>Taip - 32</a:t>
            </a:r>
          </a:p>
          <a:p>
            <a:r>
              <a:rPr lang="lt-LT" dirty="0" smtClean="0"/>
              <a:t>Ne</a:t>
            </a:r>
            <a:endParaRPr lang="lt-LT" dirty="0"/>
          </a:p>
        </p:txBody>
      </p:sp>
    </p:spTree>
    <p:extLst>
      <p:ext uri="{BB962C8B-B14F-4D97-AF65-F5344CB8AC3E}">
        <p14:creationId xmlns:p14="http://schemas.microsoft.com/office/powerpoint/2010/main" val="249634147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b="1" dirty="0"/>
              <a:t>Konfliktai yra sprendžiami</a:t>
            </a:r>
          </a:p>
        </p:txBody>
      </p:sp>
      <p:sp>
        <p:nvSpPr>
          <p:cNvPr id="3" name="Turinio vietos rezervavimo ženklas 2"/>
          <p:cNvSpPr>
            <a:spLocks noGrp="1"/>
          </p:cNvSpPr>
          <p:nvPr>
            <p:ph idx="1"/>
          </p:nvPr>
        </p:nvSpPr>
        <p:spPr>
          <a:xfrm>
            <a:off x="1435608" y="2348880"/>
            <a:ext cx="7498080" cy="3899520"/>
          </a:xfrm>
        </p:spPr>
        <p:txBody>
          <a:bodyPr/>
          <a:lstStyle/>
          <a:p>
            <a:r>
              <a:rPr lang="lt-LT" dirty="0" smtClean="0"/>
              <a:t>Taip – 32</a:t>
            </a:r>
          </a:p>
          <a:p>
            <a:r>
              <a:rPr lang="lt-LT" dirty="0" smtClean="0"/>
              <a:t>Ne</a:t>
            </a:r>
            <a:endParaRPr lang="lt-LT" dirty="0"/>
          </a:p>
        </p:txBody>
      </p:sp>
    </p:spTree>
    <p:extLst>
      <p:ext uri="{BB962C8B-B14F-4D97-AF65-F5344CB8AC3E}">
        <p14:creationId xmlns:p14="http://schemas.microsoft.com/office/powerpoint/2010/main" val="94684015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1475656" y="620688"/>
            <a:ext cx="7498080" cy="1143000"/>
          </a:xfrm>
        </p:spPr>
        <p:txBody>
          <a:bodyPr>
            <a:normAutofit fontScale="90000"/>
          </a:bodyPr>
          <a:lstStyle/>
          <a:p>
            <a:r>
              <a:rPr lang="lt-LT" b="1" dirty="0"/>
              <a:t>Užtikrinamas pakankamas bendravimas organizacijos viduje</a:t>
            </a:r>
          </a:p>
        </p:txBody>
      </p:sp>
      <p:sp>
        <p:nvSpPr>
          <p:cNvPr id="3" name="Turinio vietos rezervavimo ženklas 2"/>
          <p:cNvSpPr>
            <a:spLocks noGrp="1"/>
          </p:cNvSpPr>
          <p:nvPr>
            <p:ph idx="1"/>
          </p:nvPr>
        </p:nvSpPr>
        <p:spPr>
          <a:xfrm>
            <a:off x="1435608" y="2636912"/>
            <a:ext cx="7498080" cy="3611488"/>
          </a:xfrm>
        </p:spPr>
        <p:txBody>
          <a:bodyPr/>
          <a:lstStyle/>
          <a:p>
            <a:r>
              <a:rPr lang="lt-LT" dirty="0" smtClean="0"/>
              <a:t>Taip - 32</a:t>
            </a:r>
          </a:p>
          <a:p>
            <a:r>
              <a:rPr lang="lt-LT" dirty="0" smtClean="0"/>
              <a:t>Ne</a:t>
            </a:r>
            <a:endParaRPr lang="lt-LT" dirty="0"/>
          </a:p>
        </p:txBody>
      </p:sp>
    </p:spTree>
    <p:extLst>
      <p:ext uri="{BB962C8B-B14F-4D97-AF65-F5344CB8AC3E}">
        <p14:creationId xmlns:p14="http://schemas.microsoft.com/office/powerpoint/2010/main" val="111099804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67544" y="764704"/>
            <a:ext cx="8229600" cy="1143000"/>
          </a:xfrm>
        </p:spPr>
        <p:txBody>
          <a:bodyPr>
            <a:normAutofit fontScale="90000"/>
          </a:bodyPr>
          <a:lstStyle/>
          <a:p>
            <a:r>
              <a:rPr lang="lt-LT" b="1" dirty="0"/>
              <a:t>Užtikrinama, kad struktūriniai įstaigos pokyčiai būtų žinomi darbuotojams</a:t>
            </a:r>
            <a:br>
              <a:rPr lang="lt-LT" b="1" dirty="0"/>
            </a:br>
            <a:endParaRPr lang="lt-LT" dirty="0"/>
          </a:p>
        </p:txBody>
      </p:sp>
      <p:sp>
        <p:nvSpPr>
          <p:cNvPr id="3" name="Turinio vietos rezervavimo ženklas 2"/>
          <p:cNvSpPr>
            <a:spLocks noGrp="1"/>
          </p:cNvSpPr>
          <p:nvPr>
            <p:ph idx="1"/>
          </p:nvPr>
        </p:nvSpPr>
        <p:spPr>
          <a:xfrm>
            <a:off x="457200" y="2636912"/>
            <a:ext cx="8229600" cy="3489251"/>
          </a:xfrm>
        </p:spPr>
        <p:txBody>
          <a:bodyPr/>
          <a:lstStyle/>
          <a:p>
            <a:r>
              <a:rPr lang="lt-LT" dirty="0" smtClean="0"/>
              <a:t>Taip - 32</a:t>
            </a:r>
          </a:p>
          <a:p>
            <a:r>
              <a:rPr lang="lt-LT" dirty="0" smtClean="0"/>
              <a:t>Ne</a:t>
            </a:r>
            <a:endParaRPr lang="lt-LT" dirty="0"/>
          </a:p>
        </p:txBody>
      </p:sp>
    </p:spTree>
    <p:extLst>
      <p:ext uri="{BB962C8B-B14F-4D97-AF65-F5344CB8AC3E}">
        <p14:creationId xmlns:p14="http://schemas.microsoft.com/office/powerpoint/2010/main" val="387738711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es-ES" b="1" dirty="0"/>
              <a:t>Darbas yra derinamas su šeimos gyvenimu</a:t>
            </a:r>
          </a:p>
        </p:txBody>
      </p:sp>
      <p:sp>
        <p:nvSpPr>
          <p:cNvPr id="3" name="Turinio vietos rezervavimo ženklas 2"/>
          <p:cNvSpPr>
            <a:spLocks noGrp="1"/>
          </p:cNvSpPr>
          <p:nvPr>
            <p:ph idx="1"/>
          </p:nvPr>
        </p:nvSpPr>
        <p:spPr>
          <a:xfrm>
            <a:off x="1435608" y="2276872"/>
            <a:ext cx="7498080" cy="3971528"/>
          </a:xfrm>
        </p:spPr>
        <p:txBody>
          <a:bodyPr/>
          <a:lstStyle/>
          <a:p>
            <a:r>
              <a:rPr lang="lt-LT" dirty="0" smtClean="0"/>
              <a:t>Taip - 32</a:t>
            </a:r>
          </a:p>
          <a:p>
            <a:r>
              <a:rPr lang="lt-LT" dirty="0" smtClean="0"/>
              <a:t>Ne</a:t>
            </a:r>
            <a:endParaRPr lang="lt-LT" dirty="0"/>
          </a:p>
        </p:txBody>
      </p:sp>
    </p:spTree>
    <p:extLst>
      <p:ext uri="{BB962C8B-B14F-4D97-AF65-F5344CB8AC3E}">
        <p14:creationId xmlns:p14="http://schemas.microsoft.com/office/powerpoint/2010/main" val="316763460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b="1" dirty="0"/>
              <a:t>Smurtas darbe</a:t>
            </a:r>
          </a:p>
        </p:txBody>
      </p:sp>
      <p:sp>
        <p:nvSpPr>
          <p:cNvPr id="3" name="Turinio vietos rezervavimo ženklas 2"/>
          <p:cNvSpPr>
            <a:spLocks noGrp="1"/>
          </p:cNvSpPr>
          <p:nvPr>
            <p:ph idx="1"/>
          </p:nvPr>
        </p:nvSpPr>
        <p:spPr/>
        <p:txBody>
          <a:bodyPr>
            <a:normAutofit fontScale="85000" lnSpcReduction="20000"/>
          </a:bodyPr>
          <a:lstStyle/>
          <a:p>
            <a:r>
              <a:rPr lang="lt-LT" dirty="0"/>
              <a:t>Socialiniams darbuotojams, jų padėjėjams ypač didelę riziką kelia galima globotinių, jų artimųjų ar kitų asmenų agresija ir smurtas. Tokiems darbuotojams darbe nuolat tenka susidurti su agresyviais ir nedraugiškai nusiteikusiais globotiniais, tirti žodinį smurtą arba fizinį smurtą</a:t>
            </a:r>
            <a:r>
              <a:rPr lang="lt-LT" dirty="0" smtClean="0"/>
              <a:t>.</a:t>
            </a:r>
          </a:p>
          <a:p>
            <a:r>
              <a:rPr lang="lt-LT" dirty="0" err="1"/>
              <a:t>staigos</a:t>
            </a:r>
            <a:r>
              <a:rPr lang="lt-LT" dirty="0"/>
              <a:t> vadovai ir patys darbuotojai ne visada yra tinkamai pasirengę arba išmokyti tokiais atvejais tinkamai elgtis. Darbuotojai dažnai rizikuoja ne tik būti fiziškai sužaloti, bet ir patirti psichologinę traumą. Šis modulis apima </a:t>
            </a:r>
            <a:r>
              <a:rPr lang="lt-LT" dirty="0" err="1"/>
              <a:t>rizikas</a:t>
            </a:r>
            <a:r>
              <a:rPr lang="lt-LT" dirty="0"/>
              <a:t> kaip įstaigos vadovai ir darbuotojai gali aktyviai užkirsti kelią tokiems išpuoliams.</a:t>
            </a:r>
          </a:p>
        </p:txBody>
      </p:sp>
    </p:spTree>
    <p:extLst>
      <p:ext uri="{BB962C8B-B14F-4D97-AF65-F5344CB8AC3E}">
        <p14:creationId xmlns:p14="http://schemas.microsoft.com/office/powerpoint/2010/main" val="2085293111"/>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1403648" y="476672"/>
            <a:ext cx="7498080" cy="1143000"/>
          </a:xfrm>
        </p:spPr>
        <p:txBody>
          <a:bodyPr>
            <a:normAutofit fontScale="90000"/>
          </a:bodyPr>
          <a:lstStyle/>
          <a:p>
            <a:r>
              <a:rPr lang="lt-LT" b="1" dirty="0"/>
              <a:t>Darbuotojai žino, kaip elgtis esant agresyviems globotiniams</a:t>
            </a:r>
          </a:p>
        </p:txBody>
      </p:sp>
      <p:sp>
        <p:nvSpPr>
          <p:cNvPr id="3" name="Turinio vietos rezervavimo ženklas 2"/>
          <p:cNvSpPr>
            <a:spLocks noGrp="1"/>
          </p:cNvSpPr>
          <p:nvPr>
            <p:ph idx="1"/>
          </p:nvPr>
        </p:nvSpPr>
        <p:spPr>
          <a:xfrm>
            <a:off x="1435608" y="2420888"/>
            <a:ext cx="7498080" cy="3827512"/>
          </a:xfrm>
        </p:spPr>
        <p:txBody>
          <a:bodyPr/>
          <a:lstStyle/>
          <a:p>
            <a:r>
              <a:rPr lang="lt-LT" dirty="0" smtClean="0"/>
              <a:t>Taip - 32</a:t>
            </a:r>
          </a:p>
          <a:p>
            <a:r>
              <a:rPr lang="lt-LT" dirty="0" smtClean="0"/>
              <a:t>Ne</a:t>
            </a:r>
            <a:endParaRPr lang="lt-LT" dirty="0"/>
          </a:p>
        </p:txBody>
      </p:sp>
    </p:spTree>
    <p:extLst>
      <p:ext uri="{BB962C8B-B14F-4D97-AF65-F5344CB8AC3E}">
        <p14:creationId xmlns:p14="http://schemas.microsoft.com/office/powerpoint/2010/main" val="2447666882"/>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1435608" y="274638"/>
            <a:ext cx="7498080" cy="1354162"/>
          </a:xfrm>
        </p:spPr>
        <p:txBody>
          <a:bodyPr>
            <a:normAutofit fontScale="90000"/>
          </a:bodyPr>
          <a:lstStyle/>
          <a:p>
            <a:r>
              <a:rPr lang="lt-LT" b="1" dirty="0"/>
              <a:t>Yra vykdoma vidinio psichologinio smurto darbe prevencija</a:t>
            </a:r>
          </a:p>
        </p:txBody>
      </p:sp>
      <p:sp>
        <p:nvSpPr>
          <p:cNvPr id="3" name="Turinio vietos rezervavimo ženklas 2"/>
          <p:cNvSpPr>
            <a:spLocks noGrp="1"/>
          </p:cNvSpPr>
          <p:nvPr>
            <p:ph idx="1"/>
          </p:nvPr>
        </p:nvSpPr>
        <p:spPr>
          <a:xfrm>
            <a:off x="1435608" y="2060848"/>
            <a:ext cx="7498080" cy="4187552"/>
          </a:xfrm>
        </p:spPr>
        <p:txBody>
          <a:bodyPr/>
          <a:lstStyle/>
          <a:p>
            <a:r>
              <a:rPr lang="lt-LT" dirty="0" smtClean="0"/>
              <a:t>Taip - 32</a:t>
            </a:r>
          </a:p>
          <a:p>
            <a:r>
              <a:rPr lang="lt-LT" dirty="0" smtClean="0"/>
              <a:t>Ne</a:t>
            </a:r>
            <a:endParaRPr lang="lt-LT" dirty="0"/>
          </a:p>
        </p:txBody>
      </p:sp>
    </p:spTree>
    <p:extLst>
      <p:ext uri="{BB962C8B-B14F-4D97-AF65-F5344CB8AC3E}">
        <p14:creationId xmlns:p14="http://schemas.microsoft.com/office/powerpoint/2010/main" val="32779942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ulėgrąža">
  <a:themeElements>
    <a:clrScheme name="Saulėgrąža">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aulėgrąža">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aulėgrąža">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919</TotalTime>
  <Words>2642</Words>
  <Application>Microsoft Office PowerPoint</Application>
  <PresentationFormat>Demonstracija ekrane (4:3)</PresentationFormat>
  <Paragraphs>604</Paragraphs>
  <Slides>158</Slides>
  <Notes>0</Notes>
  <HiddenSlides>0</HiddenSlides>
  <MMClips>0</MMClips>
  <ScaleCrop>false</ScaleCrop>
  <HeadingPairs>
    <vt:vector size="4" baseType="variant">
      <vt:variant>
        <vt:lpstr>Tema</vt:lpstr>
      </vt:variant>
      <vt:variant>
        <vt:i4>1</vt:i4>
      </vt:variant>
      <vt:variant>
        <vt:lpstr>Skaidrių pavadinimai</vt:lpstr>
      </vt:variant>
      <vt:variant>
        <vt:i4>158</vt:i4>
      </vt:variant>
    </vt:vector>
  </HeadingPairs>
  <TitlesOfParts>
    <vt:vector size="159" baseType="lpstr">
      <vt:lpstr>Saulėgrąža</vt:lpstr>
      <vt:lpstr>OIRA internetinis interaktyvus rizikos vertinimas (angl. Online interactive Risk Assessment) </vt:lpstr>
      <vt:lpstr>Tyrime dalyvavo</vt:lpstr>
      <vt:lpstr>    Darbo organizavimas  Tinkamas darbo organizavimas užtikrina darbuotojams saugias ir sveikatai nekenksmingas darbo sąlygas, ypatingai atkreipiant dėmesį į darbuotojų sveikatos patikrinimus, darbuotojų mokymus ir įgūdžius bei įvykių ir nelaimingų atsitikimų darbe klausimus. </vt:lpstr>
      <vt:lpstr>Darbuotojų saugos ir sveikatos organizavimas </vt:lpstr>
      <vt:lpstr> Įmonėje paskirtas (pasamdytas) DSS specialistas; sudaryta sutartis su kita įmone; pats darbdavys atlieka DSS tarnybos funkcijas 1</vt:lpstr>
      <vt:lpstr>Yra vykdoma neblaivumo darbe prevencija </vt:lpstr>
      <vt:lpstr>Sveikatos tikrinimai </vt:lpstr>
      <vt:lpstr>Sveikatos patikrinimai yra atliekami įsidarbinant; periodiškai pagal įmonėje patvirtintą sveikatos tikrinimo grafiką </vt:lpstr>
      <vt:lpstr>Darbuotojų sveikata yra tikrinama atsižvelgiant į visus sveikatai kenksmingus veiksnius</vt:lpstr>
      <vt:lpstr>Darbuotojai yra pasirašytinai supažindinami su sveikatos patikrinimo grafiku </vt:lpstr>
      <vt:lpstr>Tikrinama ar darbuotojai neserga užkrečiamosiomis ligomis</vt:lpstr>
      <vt:lpstr>Darbo ir poilsio laikas </vt:lpstr>
      <vt:lpstr>Darbuotojai dirba darbo tvarkos taisyklėse, darbo sutartyje numatytu darbo laiku; arba darbo grafike nustatytu laiku </vt:lpstr>
      <vt:lpstr>Darbo grafikai sudaromi tinkamai </vt:lpstr>
      <vt:lpstr>Laikomasi reikalavimo neviršyti maksimalios viršvalandžių trukmės </vt:lpstr>
      <vt:lpstr>Viršvalandinis darbas, darbas naktį, švenčių ir poilsio dienomis yra tinkamai apskaitomas bei apmokamas </vt:lpstr>
      <vt:lpstr>Darbo metu yra numatytos pertraukos (pailsėti ir pavalgyti, specialios) </vt:lpstr>
      <vt:lpstr>Yra sudarytos tinkamos sąlygos darbuotojams pavalgyti </vt:lpstr>
      <vt:lpstr>Nuotolinis darbas organizuojamas tinkamai </vt:lpstr>
      <vt:lpstr>Įgūdžiai ir mokymas </vt:lpstr>
      <vt:lpstr>Darbdavys (darbdavį atstovaujantis asmuo) mokomas ir jo žinios tikrinamos nustatyta tvarka </vt:lpstr>
      <vt:lpstr> DSS specialistas (-ai) yra mokomas ir jo žinios DSS klausimais yra tikrinamos nustatyta tvarka </vt:lpstr>
      <vt:lpstr>Asmuo, norintis dirbti DSS specialistu turi turėti:</vt:lpstr>
      <vt:lpstr>  DSS specialisto kompetencija yra tobulinama  </vt:lpstr>
      <vt:lpstr>Darbuotojai yra mokomi ir instruktuojami apie esamus ir galimus pavojus jų darbo vietoje  </vt:lpstr>
      <vt:lpstr>Darbuotojai, vairuojantys transporto priemones darbo reikmėms, turi reikiamos kategorijos vairuotojo pažymėjimą  </vt:lpstr>
      <vt:lpstr>Darbuotojai mokomi higienos įgūdžių  </vt:lpstr>
      <vt:lpstr>Įvykiai darbe ir profesinės ligos  </vt:lpstr>
      <vt:lpstr>Įmonėje yra registruojami ir tiriami įvykiai darbe </vt:lpstr>
      <vt:lpstr>PowerPoint pristatymas</vt:lpstr>
      <vt:lpstr>Įmonėje yra tiriami incidentai</vt:lpstr>
      <vt:lpstr> Įvykį darbe pripažinus nelaimingu atsitikimu darbe ar nustačius profesinę ligą yra numatomos ir įgyvendinamos prevencinės priemonės  </vt:lpstr>
      <vt:lpstr>Apie įvykius darbe, dėl kurių darbuotojas mirė arba per kuriuos buvo sunkiai pakenkta darbuotojo sveikatai, yra nedelsiant pranešama VDI</vt:lpstr>
      <vt:lpstr>Reikalavimai patalpų įrengimui </vt:lpstr>
      <vt:lpstr>Langai ir stoglangiai yra saugūs, lengvai atsidaro/užsidaro </vt:lpstr>
      <vt:lpstr>Grindų danga yra tinkama (nėra duobių ir kliūčių) </vt:lpstr>
      <vt:lpstr>Grindys yra neslidžios </vt:lpstr>
      <vt:lpstr>Darbuotojai gali saugiai patekti į visas su darbu susijusiais vietas </vt:lpstr>
      <vt:lpstr>Neįgaliųjų darbuotojų reikmės yra tenkinamos</vt:lpstr>
      <vt:lpstr>Stiklinės/permatomos durys, pertvaros yra saugios</vt:lpstr>
      <vt:lpstr>Įstaigoje yra įrengta darbuotojų maitinimosi patalpa </vt:lpstr>
      <vt:lpstr>Yra įrengtos poilsio patalpos darbuotojams </vt:lpstr>
      <vt:lpstr>Įstaigoje yra įrengtos sanitarinės patalpos darbuotojams</vt:lpstr>
      <vt:lpstr>Paviršiai su nuolydžiu yra saugūs</vt:lpstr>
      <vt:lpstr>Visose darbo zonose yra tinkamas apšvietimas </vt:lpstr>
      <vt:lpstr>Laiptai yra saugūs </vt:lpstr>
      <vt:lpstr>Gaisrinė sauga</vt:lpstr>
      <vt:lpstr>Įstaigoje yra gaisro gesinimo priemonės </vt:lpstr>
      <vt:lpstr>Gesintuvai yra tinkami naudoti </vt:lpstr>
      <vt:lpstr>Darbuotojai moka naudotis gaisro gesinimo priemonėmis</vt:lpstr>
      <vt:lpstr>Evakavimas  </vt:lpstr>
      <vt:lpstr>Yra parengti ir iškabinti evakavimo planai</vt:lpstr>
      <vt:lpstr>Evakuaciniai keliai (išėjimai) yra tinkamai įrengti ir paženklinti</vt:lpstr>
      <vt:lpstr>Darbuotojai yra supažindinami su evakavimo planais </vt:lpstr>
      <vt:lpstr>Pirmosios pagalbos priemonės </vt:lpstr>
      <vt:lpstr>Patalpose yra pirmosios pagalbos priemonės </vt:lpstr>
      <vt:lpstr>Darbuotojai mokomi suteikti pirmąją pagalbą </vt:lpstr>
      <vt:lpstr>Asmeninės apsaugos priemonės </vt:lpstr>
      <vt:lpstr>AAP išduodamos tik įvertinus darbuotoją veikiančius rizikos veiksnius </vt:lpstr>
      <vt:lpstr>Išduodant AAP įvertinamos darbuotojo asmeninės savybės</vt:lpstr>
      <vt:lpstr>Yra vykdoma tinkama naudojamų AAP priežiūra </vt:lpstr>
      <vt:lpstr>Yra numatyta sugedusių ar susidėvėjusių AAP pakeitimo procedūra </vt:lpstr>
      <vt:lpstr>Išduodant AAP įvertinama jų naudojimo trukmė </vt:lpstr>
      <vt:lpstr>Ypatingais atvejais naudojamos kvėpavimo takų, akių apsaugos priemonės </vt:lpstr>
      <vt:lpstr>Darbuotojai naudoja išduotas AAP </vt:lpstr>
      <vt:lpstr>Naudojamos AAP turi CE ženklą </vt:lpstr>
      <vt:lpstr>Liftai, neįgaliųjų keltuvai </vt:lpstr>
      <vt:lpstr>Ar Jūsų įstaigoje yra liftai ir/ar neįgaliųjų keltuvai?</vt:lpstr>
      <vt:lpstr>Nuožulnieji neįgaliųjų keltuvai naudojami ir prižiūrimi gamintojo nustatyta tvarka </vt:lpstr>
      <vt:lpstr>Užtikrinamas saugus liftų, vertikaliojo kėlimo neįgaliųjų keltuvų naudojimas </vt:lpstr>
      <vt:lpstr>Ergonominiai rizikos veiksniai </vt:lpstr>
      <vt:lpstr>Krovinių tvarkymas rankomis </vt:lpstr>
      <vt:lpstr>Užtikrinamas saugus krovinių (daiktų) tvarkymas rankomis </vt:lpstr>
      <vt:lpstr>Darbuotojai mokomi kaip saugiai tvarkyti krovinius rankomis</vt:lpstr>
      <vt:lpstr>Atsižvelgiama į darbuotojo fizinį pajėgumą tvarkyti krovinius rankomis</vt:lpstr>
      <vt:lpstr>Darbuotojams, tvarkantiems krovinius rankomis, sudarytos sąlygos pasitikrinti sveikatą </vt:lpstr>
      <vt:lpstr>Globotinių kėlimas </vt:lpstr>
      <vt:lpstr>Darbuotojai mokomi saugiai kelti globotinius</vt:lpstr>
      <vt:lpstr>Darbuotojai instruktuojami kaip saugiai kelti globotinius </vt:lpstr>
      <vt:lpstr>Keliant globotinius darbuotojai naudoja pagalbines priemones </vt:lpstr>
      <vt:lpstr>Darbuotojai turi galimybę gauti pagalbą esant poreikiui kelti globotinius </vt:lpstr>
      <vt:lpstr>Reaguojama į socialinių darbuotojų nusiskundimus dėl raumenų ir kaulų sistemos sutrikimų</vt:lpstr>
      <vt:lpstr>Psichosocialiniai rizikos veiksniai</vt:lpstr>
      <vt:lpstr>Stresas darbe </vt:lpstr>
      <vt:lpstr>Darbas organizuojamas tinkamai</vt:lpstr>
      <vt:lpstr>Darbdavys tinkamai paskirsto darbo krūvį</vt:lpstr>
      <vt:lpstr>Atsižvelgiama į darbuotojų asmenines savybes skirstant darbus</vt:lpstr>
      <vt:lpstr>Užtikrinama, kad socialiniai darbuotojai gautų visą svarbią informaciją, susijusią su jų atliekamomis darbo funkcijomis</vt:lpstr>
      <vt:lpstr>Vadovai užtikrina pakankamą paramą darbuotojams </vt:lpstr>
      <vt:lpstr>Darbuotojai yra mokomi komunikacijos ir bendravimo su sunkiais asmenimis įgūdžių</vt:lpstr>
      <vt:lpstr>Socialinės aplinkos stresoriai yra kontroliuojami</vt:lpstr>
      <vt:lpstr>Atsižvelgiama į darbuotojo asmeninius psichosocialinius ypatumus</vt:lpstr>
      <vt:lpstr>Konfliktai yra sprendžiami</vt:lpstr>
      <vt:lpstr>Užtikrinamas pakankamas bendravimas organizacijos viduje</vt:lpstr>
      <vt:lpstr>Užtikrinama, kad struktūriniai įstaigos pokyčiai būtų žinomi darbuotojams </vt:lpstr>
      <vt:lpstr>Darbas yra derinamas su šeimos gyvenimu</vt:lpstr>
      <vt:lpstr>Smurtas darbe</vt:lpstr>
      <vt:lpstr>Darbuotojai žino, kaip elgtis esant agresyviems globotiniams</vt:lpstr>
      <vt:lpstr>Yra vykdoma vidinio psichologinio smurto darbe prevencija</vt:lpstr>
      <vt:lpstr>Yra parengtas specialus krizėms skirtas planas </vt:lpstr>
      <vt:lpstr>Darbo laikas</vt:lpstr>
      <vt:lpstr>Darbo laikas planuojamas tinkamai</vt:lpstr>
      <vt:lpstr>Darbo pamainos sudaromos atsižvelgiant į darbuotojų ypatumus </vt:lpstr>
      <vt:lpstr>Naktinis, pamaininis darbas organizuojamas tinkamai</vt:lpstr>
      <vt:lpstr>Kiti psichosocialinės rizikos veiksniai </vt:lpstr>
      <vt:lpstr>Yra vykdomi motivaciniai pokalbiai su darbuotojais </vt:lpstr>
      <vt:lpstr>Įstaigos vadovų ir kolegų požiūris į problemą yra nuoseklus ir geranoriškas</vt:lpstr>
      <vt:lpstr>PowerPoint pristatymas</vt:lpstr>
      <vt:lpstr>Darbuotojai žino kaip išvengti seksualinio priekabiavimo </vt:lpstr>
      <vt:lpstr>Kiti rizikos veiksniai</vt:lpstr>
      <vt:lpstr>Darbas su kompiuteriu ir biuro technika</vt:lpstr>
      <vt:lpstr>Darbo vietos yra pritaikytos darbuotojų galimybėms</vt:lpstr>
      <vt:lpstr>Vaizdas ekrane yra stabilus ir nemirgantis</vt:lpstr>
      <vt:lpstr>PowerPoint pristatymas</vt:lpstr>
      <vt:lpstr>Darbo kėdės konstrukcija atitinka ergonominius reikalavimus</vt:lpstr>
      <vt:lpstr>Darbuotojai, dirbantys su kompiuteriu, periodiškai daro pertraukas</vt:lpstr>
      <vt:lpstr>Darbuotojai yra apsaugoti nuo biuro technikos galimo žalingo poveikio</vt:lpstr>
      <vt:lpstr>Vienai darbo vietai užtikrinama ne mažiau kaip 6 m² darbo patalpos ploto</vt:lpstr>
      <vt:lpstr>Biologiniai rizikos veiksniai</vt:lpstr>
      <vt:lpstr>Darbuotojai yra mokomi saugiai dirbti biologinių rizikos veiksnių poveikyje </vt:lpstr>
      <vt:lpstr>Užtikrinama apsauga nuo biologinių rizikos veiksnių </vt:lpstr>
      <vt:lpstr>Užtikrinama, kad darbuotojai darbo vietose nevalgytų, negertų, nerūkytų, nesinaudotų kosmetikos priemonėmis </vt:lpstr>
      <vt:lpstr>Darbuotojai turi galimybę apsisaugoti nuo biologinių rizikos veiksnių tinkamai nusiplaunant rankas </vt:lpstr>
      <vt:lpstr>Esant poreikiui darbuotojai taiko higieninę rankų dezinfekciją </vt:lpstr>
      <vt:lpstr>Darbuotojai žino kaip saugiai tvarkyti ​kūno skysčius, ekskretus ir sekretus</vt:lpstr>
      <vt:lpstr>Darbuotojai žino kaip saugotis nuo per orą plintančių infekcijų</vt:lpstr>
      <vt:lpstr>Darbuotojai žino kaip saugiai tvarkyti biologines atliekas</vt:lpstr>
      <vt:lpstr>Naudojamos asmeninės apsaugos priemonės tinkamai apsaugo nuo biologinių rizikos veiksnių </vt:lpstr>
      <vt:lpstr>Darbuotojai žino kokių priemonių imtis po sąlyčio su infekcinėmis medžiagomis </vt:lpstr>
      <vt:lpstr>Vertinama galimybė darbuotojus apsaugoti skiepijimo būdu </vt:lpstr>
      <vt:lpstr>Cheminiai rizikos veiksniai</vt:lpstr>
      <vt:lpstr>Naudojami pavojingi cheminiai preparatai turi saugos duomenų lapus</vt:lpstr>
      <vt:lpstr>Darbuotojai yra mokomi saugiai dirbti su cheminiais preparatais</vt:lpstr>
      <vt:lpstr>Darbo su pavojingais cheminiais preparatais metu naudojamos tinkamos asmeninės apsaugos priemonės</vt:lpstr>
      <vt:lpstr>Cheminiai preparatai yra laikomi tinkamai</vt:lpstr>
      <vt:lpstr>Darbas lauko sąlygomis</vt:lpstr>
      <vt:lpstr>Triukšmas</vt:lpstr>
      <vt:lpstr>Triukšmas darbo aplinkoje yra nedidelis ir netrukdo darbuotojams dirbti</vt:lpstr>
      <vt:lpstr>Darbuotojai mokomi tinkamai naudoti savo balsą</vt:lpstr>
      <vt:lpstr>Lankomoji globotinių priežiūra</vt:lpstr>
      <vt:lpstr>Darbas biure</vt:lpstr>
      <vt:lpstr>Neįgaliųjų darbuotojų reikmės yra tenkinamos </vt:lpstr>
      <vt:lpstr>Įmonėje yra įrengtos sanitarinės patalpos</vt:lpstr>
      <vt:lpstr>Yra įrengtos poilsio patalpos</vt:lpstr>
      <vt:lpstr>Įmonėje yra įrengta rūkymo vieta</vt:lpstr>
      <vt:lpstr>Monitorius yra lengvai reguliuojamas  </vt:lpstr>
      <vt:lpstr>  Vaizdas ekrane yra stabilus ir nemirgantis </vt:lpstr>
      <vt:lpstr>Darbuotojai, dirbantys su kompiuteriu, periodiškai daro pertraukas</vt:lpstr>
      <vt:lpstr>Klaviatūra ir pelė yra viename lygyje, šalia viena kitos</vt:lpstr>
      <vt:lpstr>Darbuotojai yra apsaugoti nuo pasikartojančių rankų judesių</vt:lpstr>
      <vt:lpstr>DSS specialistas (-ai) yra mokomas ir ir jo žinios DSS klausimais yra tikrinamos nustatyta tvarka</vt:lpstr>
      <vt:lpstr>Įmonėje yra registruojami ir tiriami įvykiai darbe </vt:lpstr>
      <vt:lpstr>Įmonėje yra tiriami incidentai </vt:lpstr>
      <vt:lpstr>Darbuotojai mokomi suteikti pirmąją pagalbą </vt:lpstr>
      <vt:lpstr>Užtikrinamas saugus nėščių, neseniai pagimdžiusių, krūtimi maitinančių darbuotojų darbas </vt:lpstr>
      <vt:lpstr>Užtikrinamas saugus neįgaliųjų asmenų darbas </vt:lpstr>
      <vt:lpstr>Yra numatytos priemonės siekiant išvengti konfliktų su klientais</vt:lpstr>
      <vt:lpstr>PowerPoint pristatymas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pristatymas</dc:title>
  <dc:creator>Vartotojas</dc:creator>
  <cp:lastModifiedBy>Vartotojas</cp:lastModifiedBy>
  <cp:revision>67</cp:revision>
  <dcterms:created xsi:type="dcterms:W3CDTF">2020-06-05T12:29:40Z</dcterms:created>
  <dcterms:modified xsi:type="dcterms:W3CDTF">2020-07-02T12:40:45Z</dcterms:modified>
</cp:coreProperties>
</file>